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81" r:id="rId5"/>
    <p:sldId id="258" r:id="rId6"/>
    <p:sldId id="266" r:id="rId7"/>
    <p:sldId id="283" r:id="rId8"/>
    <p:sldId id="282" r:id="rId9"/>
    <p:sldId id="259" r:id="rId10"/>
    <p:sldId id="276" r:id="rId11"/>
    <p:sldId id="277" r:id="rId12"/>
    <p:sldId id="260" r:id="rId13"/>
    <p:sldId id="279" r:id="rId14"/>
    <p:sldId id="280" r:id="rId15"/>
    <p:sldId id="265" r:id="rId16"/>
    <p:sldId id="267" r:id="rId17"/>
    <p:sldId id="284" r:id="rId18"/>
    <p:sldId id="268" r:id="rId19"/>
    <p:sldId id="285" r:id="rId20"/>
    <p:sldId id="269" r:id="rId21"/>
    <p:sldId id="270" r:id="rId22"/>
    <p:sldId id="271" r:id="rId23"/>
    <p:sldId id="272" r:id="rId24"/>
    <p:sldId id="286" r:id="rId25"/>
    <p:sldId id="287" r:id="rId26"/>
    <p:sldId id="273" r:id="rId27"/>
    <p:sldId id="289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 varScale="1">
        <p:scale>
          <a:sx n="70" d="100"/>
          <a:sy n="70" d="100"/>
        </p:scale>
        <p:origin x="5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49E96-F51D-4918-B6FB-0A0C57B4A963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B8FA5-BABD-44FC-9CCE-76795D07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CHAPTER 5</a:t>
            </a:r>
            <a:b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Harvesting Chemical Energy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chelationtherapyonline.com/anatomy/images/mitochond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5181600" cy="3914775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Steps of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Glucose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is converted into glucose-6-phosphate</a:t>
            </a:r>
          </a:p>
          <a:p>
            <a:pPr marL="971550" lvl="1" indent="-514350"/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Requires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the use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2 ATP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which releases its phosphates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Glucose-6-phosphate is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rearranged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eventually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splits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into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two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3-C sugar-phosphates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Partial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oxidation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of these 3-C molecules results in …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formation of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pyruvic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 acid (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pyruvate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) 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production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ATP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NAD+ is reduced to form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NADH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which will be sent to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ETS</a:t>
            </a:r>
          </a:p>
          <a:p>
            <a:pPr marL="914400" lvl="1" indent="-514350"/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rsbstaff.ednet.ns.ca/sdosman/Higher%20level%20BIO/topic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4733925" cy="63936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Totals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Total Energy Made: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To start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 	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 ATP needed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During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glycolysis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 		</a:t>
            </a:r>
            <a:r>
              <a:rPr lang="en-US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4 ATP made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			     Net gain:  	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 ATP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Electron carrier: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2 NAD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+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			   2 NADH</a:t>
            </a:r>
          </a:p>
          <a:p>
            <a:pPr lvl="1">
              <a:buNone/>
            </a:pPr>
            <a:r>
              <a:rPr lang="en-US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		    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accepts e</a:t>
            </a:r>
            <a:r>
              <a:rPr lang="en-US" baseline="30000" dirty="0" smtClean="0">
                <a:solidFill>
                  <a:srgbClr val="FFC000"/>
                </a:solidFill>
                <a:latin typeface="Comic Sans MS" pitchFamily="66" charset="0"/>
              </a:rPr>
              <a:t>-</a:t>
            </a: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NAD</a:t>
            </a:r>
            <a:r>
              <a:rPr lang="en-US" baseline="30000" dirty="0" smtClean="0">
                <a:solidFill>
                  <a:schemeClr val="bg1"/>
                </a:solidFill>
                <a:latin typeface="Comic Sans MS" pitchFamily="66" charset="0"/>
              </a:rPr>
              <a:t>+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accepts 4 high energy electrons and forms NADH.  NADH holds them until they are passed to other molecules.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4114800"/>
            <a:ext cx="26670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FATE of PYRUVATE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PRESENCE or ABSENCE of OXYGEN in the cell determines the FATE of PYRUVATE.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267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Aerobic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(oxygen)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286000" y="3962400"/>
            <a:ext cx="1676400" cy="1600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724400" y="4114800"/>
            <a:ext cx="1752600" cy="1295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571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LACTATE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5791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Enters MITOCHONDRIA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Anaerobic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(no oxygen)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3429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PYRUVATE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Lactic Acid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Fermentation</a:t>
            </a:r>
            <a:endParaRPr lang="en-US" b="1" u="sng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Convert NADH and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pyruvate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into NAD+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lactate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NAD+ cycles back to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glycolysis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Small amounts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ATP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are made.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Other types of fermentation: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Alcoholic fermentation…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Produces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ethyl alcohol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CO</a:t>
            </a:r>
            <a:r>
              <a:rPr lang="en-US" b="1" u="sng" baseline="-25000" dirty="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EX: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yeast used to make bread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Acetic Acid fermentation…</a:t>
            </a:r>
          </a:p>
          <a:p>
            <a:pPr lvl="1"/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Produces vinegar</a:t>
            </a:r>
          </a:p>
          <a:p>
            <a:pPr lvl="1"/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EX: bacteria used to make yogurt, cheese, and sour cream</a:t>
            </a:r>
          </a:p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Fermentation cont.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Total Energy Output of Fermentation=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No new ATP made!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(only 2 ATP from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This is why we can’t exercise rapidly for long periods of time!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Cellular Respiration (Aerobic!)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FATE of PYRUVATE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PRESENCE or ABSENCE of OXYGEN in the cell determines the FATE of PYRUVATE.</a:t>
            </a:r>
          </a:p>
          <a:p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267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Aerobic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(oxygen)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286000" y="3962400"/>
            <a:ext cx="1676400" cy="16002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724400" y="4114800"/>
            <a:ext cx="1752600" cy="12954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5715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LACTATE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5791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Enters MITOCHONDRIA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Anaerobic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(no oxygen)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3429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PYRUVATE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Review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At the end of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there is still a lot of unused energy stored in the 2 molecules of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pyruvic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acid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To access this energy, cells need O</a:t>
            </a:r>
            <a:r>
              <a:rPr lang="en-US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Therefore, the final steps in cellular respiration are </a:t>
            </a:r>
            <a:r>
              <a:rPr lang="en-US" u="sng" dirty="0" smtClean="0">
                <a:solidFill>
                  <a:schemeClr val="bg1"/>
                </a:solidFill>
                <a:latin typeface="Comic Sans MS" pitchFamily="66" charset="0"/>
              </a:rPr>
              <a:t>aerobic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because they require O</a:t>
            </a:r>
            <a:r>
              <a:rPr lang="en-US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US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Documents and Settings\mbaumann\Local Settings\Temporary Internet Files\Content.IE5\2RQVYTHA\MCj022654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800600"/>
            <a:ext cx="2563063" cy="1838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Pyruvate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enters the Mitochondria…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Produces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acetate (acetic acid)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Produces NADH from NAD+</a:t>
            </a:r>
          </a:p>
          <a:p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CoEnzyme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 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picks up acetate and forms Acetyl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CoA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CoA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delivers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acetate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to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Krebs Cycle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Also known as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Citric Acid Cycle</a:t>
            </a:r>
            <a:endParaRPr lang="en-US" b="1" u="sng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Chemical Energy </a:t>
            </a:r>
            <a:b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and Food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All organisms require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energy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to carry out their life functions.</a:t>
            </a:r>
          </a:p>
          <a:p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Evolution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has produced a number of biochemical processes that organisms use to obtain energy stored in food.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Food provides: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Energy for living things and their cells to function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How much energy is in food?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Calorie:  amount of energy needed to raise the temperature of one gram of water one degree Celsius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Food labels are kilocalories (1,000 calories)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219" name="Picture 3" descr="C:\Documents and Settings\mbaumann\Local Settings\Temporary Internet Files\Content.IE5\2RQVYTHA\MCj043755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52400"/>
            <a:ext cx="1866900" cy="159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The Mitochondria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rmAutofit/>
          </a:bodyPr>
          <a:lstStyle/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Cite of ATP synthesis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Compartments in which the Krebs cycle and electron transport chain occurs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Number in cells vary from 10 to 1000s based on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activity</a:t>
            </a:r>
          </a:p>
          <a:p>
            <a:pPr marL="914400" lvl="1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Made of 2 membranes: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Inner – contains many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enzymes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made of more protein than lipids, forms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cristae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(folds) which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increase surface area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Outer – regulates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movement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of molecules in and out of the mitochondria</a:t>
            </a:r>
          </a:p>
          <a:p>
            <a:pPr marL="914400" lvl="1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 marL="914400" lvl="1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Steps of the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Kreb’s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Cycle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An enzyme combines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2C acetyl group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acetyl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CoA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with a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4C acid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oxaloacetate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), forming a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6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C acid (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citric acid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) and releasing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CoA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Enzymes rearrange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6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 acid and convert it into a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5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C acid (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Ketogluterate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).  These reactions release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CO</a:t>
            </a:r>
            <a:r>
              <a:rPr lang="en-US" b="1" u="sng" baseline="-250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into the atmosphere and harvest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electrons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to form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NADH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from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NAD+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.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Enzymes rearrange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4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C acid two times, forming one molecule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ATP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(2)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FADH</a:t>
            </a:r>
            <a:r>
              <a:rPr lang="en-US" b="1" u="sng" baseline="-250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 </a:t>
            </a:r>
          </a:p>
          <a:p>
            <a:pPr marL="514350" indent="-514350"/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Finally, enzymes convert the rearranged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4 C acid</a:t>
            </a:r>
            <a:r>
              <a:rPr lang="en-US" b="1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into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oxaloacetate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and form a third molecule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NADH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.  The cycle continues as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oxaloacetate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  enters the beginning.</a:t>
            </a:r>
            <a:endParaRPr lang="en-US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098" name="Picture 2" descr="C:\Documents and Settings\mbaumann\Local Settings\Temporary Internet Files\Content.IE5\2RQVYTHA\MCj043389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0" y="5524500"/>
            <a:ext cx="13335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Diamond 132"/>
          <p:cNvSpPr/>
          <p:nvPr/>
        </p:nvSpPr>
        <p:spPr>
          <a:xfrm>
            <a:off x="3276600" y="4953000"/>
            <a:ext cx="1600200" cy="6096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Diamond 131"/>
          <p:cNvSpPr/>
          <p:nvPr/>
        </p:nvSpPr>
        <p:spPr>
          <a:xfrm>
            <a:off x="2133600" y="5105400"/>
            <a:ext cx="838200" cy="6096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/>
          <p:cNvSpPr/>
          <p:nvPr/>
        </p:nvSpPr>
        <p:spPr>
          <a:xfrm>
            <a:off x="2286000" y="1524000"/>
            <a:ext cx="19050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2362200" y="3505200"/>
            <a:ext cx="1676400" cy="533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loud 70"/>
          <p:cNvSpPr/>
          <p:nvPr/>
        </p:nvSpPr>
        <p:spPr>
          <a:xfrm>
            <a:off x="5867400" y="3200400"/>
            <a:ext cx="2438400" cy="9144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876800" y="4648200"/>
            <a:ext cx="8382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172200" y="2209800"/>
            <a:ext cx="8382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Hexagon 67"/>
          <p:cNvSpPr/>
          <p:nvPr/>
        </p:nvSpPr>
        <p:spPr>
          <a:xfrm>
            <a:off x="4114800" y="152400"/>
            <a:ext cx="2438400" cy="1143000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xplosion 2 65"/>
          <p:cNvSpPr/>
          <p:nvPr/>
        </p:nvSpPr>
        <p:spPr>
          <a:xfrm>
            <a:off x="533400" y="4419600"/>
            <a:ext cx="1371600" cy="9144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1524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Comic Sans MS" pitchFamily="66" charset="0"/>
              </a:rPr>
              <a:t>Pyruvic</a:t>
            </a:r>
            <a:r>
              <a:rPr lang="en-US" sz="2400" b="1" dirty="0" smtClean="0">
                <a:latin typeface="Comic Sans MS" pitchFamily="66" charset="0"/>
              </a:rPr>
              <a:t> acid or </a:t>
            </a:r>
            <a:r>
              <a:rPr lang="en-US" sz="2400" b="1" dirty="0" err="1" smtClean="0">
                <a:latin typeface="Comic Sans MS" pitchFamily="66" charset="0"/>
              </a:rPr>
              <a:t>Pyruvate</a:t>
            </a:r>
            <a:endParaRPr lang="en-US" sz="2400" b="1" dirty="0">
              <a:latin typeface="Comic Sans MS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810000" y="1295400"/>
            <a:ext cx="1524002" cy="60959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334000" y="1295400"/>
            <a:ext cx="1295401" cy="76199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2286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Acetyl-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CoA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CO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endParaRPr lang="en-US" b="1" baseline="-25000" dirty="0"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6781800" y="2667000"/>
            <a:ext cx="4572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24600" y="3429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atmosphere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2781300" y="2781300"/>
            <a:ext cx="7620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38400" y="3505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Citric acid</a:t>
            </a:r>
          </a:p>
          <a:p>
            <a:r>
              <a:rPr lang="en-US" b="1" dirty="0" smtClean="0">
                <a:latin typeface="Comic Sans MS" pitchFamily="66" charset="0"/>
              </a:rPr>
              <a:t>or Citrate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67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Other molecules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219200" y="3048000"/>
            <a:ext cx="1600200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2"/>
          </p:cNvCxnSpPr>
          <p:nvPr/>
        </p:nvCxnSpPr>
        <p:spPr>
          <a:xfrm rot="16200000" flipH="1">
            <a:off x="3656918" y="3809312"/>
            <a:ext cx="649065" cy="133350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2"/>
          </p:cNvCxnSpPr>
          <p:nvPr/>
        </p:nvCxnSpPr>
        <p:spPr>
          <a:xfrm rot="16200000" flipH="1">
            <a:off x="2933018" y="4533212"/>
            <a:ext cx="877665" cy="114301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2"/>
          </p:cNvCxnSpPr>
          <p:nvPr/>
        </p:nvCxnSpPr>
        <p:spPr>
          <a:xfrm rot="5400000">
            <a:off x="2513928" y="4304627"/>
            <a:ext cx="953869" cy="6476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3" idx="2"/>
          </p:cNvCxnSpPr>
          <p:nvPr/>
        </p:nvCxnSpPr>
        <p:spPr>
          <a:xfrm rot="5400000">
            <a:off x="2247228" y="3504527"/>
            <a:ext cx="420469" cy="171447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505200" y="502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electrons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53000" y="4648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CO</a:t>
            </a:r>
            <a:r>
              <a:rPr lang="en-US" b="1" baseline="-25000" dirty="0" smtClean="0">
                <a:latin typeface="Comic Sans MS" pitchFamily="66" charset="0"/>
              </a:rPr>
              <a:t>2</a:t>
            </a:r>
            <a:endParaRPr lang="en-US" b="1" baseline="-25000" dirty="0">
              <a:latin typeface="Comic Sans MS" pitchFamily="66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638800" y="4191000"/>
            <a:ext cx="12192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724400" y="5410200"/>
            <a:ext cx="3810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029200" y="5638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Captured by NAD+ and FAD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43600" y="6477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To E.T.C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5400000">
            <a:off x="6438900" y="6210300"/>
            <a:ext cx="3810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2860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H+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60" name="Straight Arrow Connector 59"/>
          <p:cNvCxnSpPr>
            <a:endCxn id="50" idx="1"/>
          </p:cNvCxnSpPr>
          <p:nvPr/>
        </p:nvCxnSpPr>
        <p:spPr>
          <a:xfrm>
            <a:off x="2895600" y="5562600"/>
            <a:ext cx="2133600" cy="2608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62000" y="4724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2 ATP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20" grpId="0" build="allAtOnce"/>
      <p:bldP spid="23" grpId="0"/>
      <p:bldP spid="50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Remember…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CO</a:t>
            </a:r>
            <a:r>
              <a:rPr lang="en-US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released is the source of the CO</a:t>
            </a:r>
            <a:r>
              <a:rPr lang="en-US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in your breath when you exhale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ATP produced directly in the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Kreb’s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cycle can be used in cellular activities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When O</a:t>
            </a:r>
            <a:r>
              <a:rPr lang="en-US" baseline="-25000" dirty="0" smtClean="0">
                <a:solidFill>
                  <a:schemeClr val="bg1"/>
                </a:solidFill>
                <a:latin typeface="Comic Sans MS" pitchFamily="66" charset="0"/>
              </a:rPr>
              <a:t>2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is present, the high energy electrons can be used to generate huge amounts of ATP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Documents and Settings\mbaumann\Local Settings\Temporary Internet Files\Content.IE5\2RQVYTHA\MCNA00969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04724"/>
            <a:ext cx="1984248" cy="909876"/>
          </a:xfrm>
          <a:prstGeom prst="rect">
            <a:avLst/>
          </a:prstGeom>
          <a:noFill/>
        </p:spPr>
      </p:pic>
      <p:pic>
        <p:nvPicPr>
          <p:cNvPr id="2051" name="Picture 3" descr="C:\Documents and Settings\mbaumann\Local Settings\Temporary Internet Files\Content.IE5\ATQT67P9\MCBD20088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276600"/>
            <a:ext cx="1676400" cy="1087424"/>
          </a:xfrm>
          <a:prstGeom prst="rect">
            <a:avLst/>
          </a:prstGeom>
          <a:noFill/>
        </p:spPr>
      </p:pic>
      <p:pic>
        <p:nvPicPr>
          <p:cNvPr id="2060" name="Picture 12" descr="C:\Documents and Settings\mbaumann\Local Settings\Temporary Internet Files\Content.IE5\ATQT67P9\MCj0433807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00600"/>
            <a:ext cx="1676114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Steps of the Electron Transport System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atoms are carried by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NAD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FAD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to the 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Each system consists of a series of electron carriers, enzymes, and other proteins known as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cytochromes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which are embedded in the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cristae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of the mitochondria.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atoms are accepted by the system and separated into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electrons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protons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electron carriers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transfer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the electrons step by step through the system to a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cytochrome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cytochrome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combines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the electrons with protons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O</a:t>
            </a:r>
            <a:r>
              <a:rPr lang="en-US" b="1" u="sng" baseline="-25000" dirty="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forming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H</a:t>
            </a:r>
            <a:r>
              <a:rPr lang="en-US" b="1" u="sng" baseline="-25000" dirty="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O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(this step requires oxygen!)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www.ncbi.nlm.nih.gov/bookshelf/picrender.fcgi?book=cooper&amp;part=A1642&amp;blobname=ch10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200" cy="6529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loud 58"/>
          <p:cNvSpPr/>
          <p:nvPr/>
        </p:nvSpPr>
        <p:spPr>
          <a:xfrm>
            <a:off x="6858000" y="4343400"/>
            <a:ext cx="13716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Steps of the Electron Transport System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8674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At each step the electrons release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free energy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, some is used by proton pumps to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actively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transport protons from the matrix across the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cristae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to the </a:t>
            </a: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intermembrane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space.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A high concentration of protons accumulate causing it to be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unstable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Protons diffuse back to the matrix of the mitochondria, they pass through 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ATP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synthase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(where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ATP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is made.)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ATP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can be transferred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out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of the mitochondria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used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by the cell.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 startAt="6"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mbaumann\Local Settings\Temporary Internet Files\Content.IE5\N14BCSQ8\MCj040392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1" y="1066800"/>
            <a:ext cx="2563444" cy="2652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077200" y="1524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91400" y="175260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81800" y="228600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086600" y="198120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7772400" y="1524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781800" y="1371600"/>
            <a:ext cx="533400" cy="381000"/>
            <a:chOff x="7315200" y="1219200"/>
            <a:chExt cx="533400" cy="381000"/>
          </a:xfrm>
        </p:grpSpPr>
        <p:sp>
          <p:nvSpPr>
            <p:cNvPr id="13" name="Explosion 1 12"/>
            <p:cNvSpPr/>
            <p:nvPr/>
          </p:nvSpPr>
          <p:spPr>
            <a:xfrm>
              <a:off x="7315200" y="1219200"/>
              <a:ext cx="457200" cy="38100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91400" y="1295400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ATP</a:t>
              </a:r>
              <a:endParaRPr lang="en-US" sz="800" b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10800000">
            <a:off x="7162800" y="17526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858000" y="19812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6553200" y="2286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477000" y="266700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</a:t>
            </a:r>
            <a:r>
              <a:rPr lang="en-US" dirty="0" smtClean="0"/>
              <a:t>-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7315200" y="1219200"/>
            <a:ext cx="533400" cy="381000"/>
            <a:chOff x="7315200" y="1219200"/>
            <a:chExt cx="533400" cy="381000"/>
          </a:xfrm>
        </p:grpSpPr>
        <p:sp>
          <p:nvSpPr>
            <p:cNvPr id="24" name="Explosion 1 23"/>
            <p:cNvSpPr/>
            <p:nvPr/>
          </p:nvSpPr>
          <p:spPr>
            <a:xfrm>
              <a:off x="7315200" y="1219200"/>
              <a:ext cx="457200" cy="38100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91400" y="1295400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ATP</a:t>
              </a:r>
              <a:endParaRPr lang="en-US" sz="8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477000" y="1676400"/>
            <a:ext cx="533400" cy="381000"/>
            <a:chOff x="7315200" y="1219200"/>
            <a:chExt cx="533400" cy="381000"/>
          </a:xfrm>
        </p:grpSpPr>
        <p:sp>
          <p:nvSpPr>
            <p:cNvPr id="27" name="Explosion 1 26"/>
            <p:cNvSpPr/>
            <p:nvPr/>
          </p:nvSpPr>
          <p:spPr>
            <a:xfrm>
              <a:off x="7315200" y="1219200"/>
              <a:ext cx="457200" cy="38100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91400" y="1295400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ATP</a:t>
              </a:r>
              <a:endParaRPr lang="en-US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96000" y="2057400"/>
            <a:ext cx="533400" cy="381000"/>
            <a:chOff x="7315200" y="1219200"/>
            <a:chExt cx="533400" cy="381000"/>
          </a:xfrm>
        </p:grpSpPr>
        <p:sp>
          <p:nvSpPr>
            <p:cNvPr id="30" name="Explosion 1 29"/>
            <p:cNvSpPr/>
            <p:nvPr/>
          </p:nvSpPr>
          <p:spPr>
            <a:xfrm>
              <a:off x="7315200" y="1219200"/>
              <a:ext cx="457200" cy="38100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91400" y="1295400"/>
              <a:ext cx="457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 smtClean="0"/>
                <a:t>ATP</a:t>
              </a:r>
              <a:endParaRPr lang="en-US" sz="8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248400" y="152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NADH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NAD</a:t>
            </a:r>
            <a:r>
              <a:rPr lang="en-US" baseline="30000" dirty="0" smtClean="0">
                <a:solidFill>
                  <a:schemeClr val="bg1"/>
                </a:solidFill>
                <a:sym typeface="Wingdings" pitchFamily="2" charset="2"/>
              </a:rPr>
              <a:t>+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+ e</a:t>
            </a:r>
            <a:r>
              <a:rPr lang="en-US" baseline="30000" dirty="0" smtClean="0">
                <a:solidFill>
                  <a:schemeClr val="bg1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+ H</a:t>
            </a:r>
            <a:r>
              <a:rPr lang="en-US" baseline="30000" dirty="0" smtClean="0">
                <a:solidFill>
                  <a:schemeClr val="bg1"/>
                </a:solidFill>
                <a:sym typeface="Wingdings" pitchFamily="2" charset="2"/>
              </a:rPr>
              <a:t>+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FADH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FAD + e</a:t>
            </a:r>
            <a:r>
              <a:rPr lang="en-US" baseline="30000" dirty="0" smtClean="0">
                <a:solidFill>
                  <a:schemeClr val="bg1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+ H</a:t>
            </a:r>
            <a:r>
              <a:rPr lang="en-US" baseline="30000" dirty="0" smtClean="0">
                <a:solidFill>
                  <a:schemeClr val="bg1"/>
                </a:solidFill>
                <a:sym typeface="Wingdings" pitchFamily="2" charset="2"/>
              </a:rPr>
              <a:t>+</a:t>
            </a:r>
            <a:endParaRPr lang="en-US" baseline="300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endCxn id="5" idx="0"/>
          </p:cNvCxnSpPr>
          <p:nvPr/>
        </p:nvCxnSpPr>
        <p:spPr>
          <a:xfrm rot="16200000" flipH="1">
            <a:off x="7677150" y="933450"/>
            <a:ext cx="7620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rved Left Arrow 44"/>
          <p:cNvSpPr/>
          <p:nvPr/>
        </p:nvSpPr>
        <p:spPr>
          <a:xfrm>
            <a:off x="8686800" y="533400"/>
            <a:ext cx="457200" cy="3048000"/>
          </a:xfrm>
          <a:prstGeom prst="curvedLeftArrow">
            <a:avLst>
              <a:gd name="adj1" fmla="val 16996"/>
              <a:gd name="adj2" fmla="val 50000"/>
              <a:gd name="adj3" fmla="val 329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53200" y="3200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r>
              <a:rPr lang="en-US" sz="2400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US" sz="2400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47" name="Straight Arrow Connector 46"/>
          <p:cNvCxnSpPr>
            <a:stCxn id="19" idx="2"/>
          </p:cNvCxnSpPr>
          <p:nvPr/>
        </p:nvCxnSpPr>
        <p:spPr>
          <a:xfrm rot="16200000" flipH="1">
            <a:off x="6563819" y="3134819"/>
            <a:ext cx="240268" cy="43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0772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400" baseline="30000" dirty="0" smtClean="0">
                <a:solidFill>
                  <a:schemeClr val="bg1"/>
                </a:solidFill>
                <a:latin typeface="Comic Sans MS" pitchFamily="66" charset="0"/>
              </a:rPr>
              <a:t>+</a:t>
            </a:r>
            <a:endParaRPr lang="en-US" sz="2400" baseline="30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62800" y="4343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H</a:t>
            </a:r>
            <a:r>
              <a:rPr lang="en-US" sz="2400" baseline="-25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endParaRPr lang="en-US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7581900" y="3619500"/>
            <a:ext cx="762000" cy="685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6896100" y="3848100"/>
            <a:ext cx="685800" cy="3048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7277100" y="5295900"/>
            <a:ext cx="5334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81800" y="571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Exhaled as waste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9" grpId="0"/>
      <p:bldP spid="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bio.miami.edu/~cmallery/150/makeatp/c9x6cell-respi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8001000" cy="593442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1219200"/>
            <a:ext cx="1066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1219200"/>
            <a:ext cx="1371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514600"/>
            <a:ext cx="220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2514600"/>
            <a:ext cx="838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438400"/>
            <a:ext cx="1676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6388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56388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55626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bio.miami.edu/~cmallery/150/makeatp/c9x6cell-respi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8001000" cy="593442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43000" y="55626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55626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6388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5626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6388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2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5638800"/>
            <a:ext cx="17526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itchFamily="66" charset="0"/>
              </a:rPr>
              <a:t>32 - 34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Metabolism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Metabolism – all chemical reactions in an organism</a:t>
            </a: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Composed of 2 parts:</a:t>
            </a:r>
          </a:p>
          <a:p>
            <a:pPr marL="971550" lvl="1" indent="-514350">
              <a:buAutoNum type="arabicParenR"/>
            </a:pP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Synthesis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Reactions that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require energy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Use carbon skeletons and energy for cell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growth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maintenance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dirty="0" err="1" smtClean="0">
                <a:solidFill>
                  <a:schemeClr val="bg1"/>
                </a:solidFill>
                <a:latin typeface="Comic Sans MS" pitchFamily="66" charset="0"/>
              </a:rPr>
              <a:t>Example: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Photosynthesis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!</a:t>
            </a: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828800" lvl="3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endParaRPr lang="en-US" b="1" u="sng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1371600" lvl="2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Metabolism, continued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Composed of 2 parts:</a:t>
            </a:r>
          </a:p>
          <a:p>
            <a:pPr marL="971550" lvl="1" indent="-514350">
              <a:buNone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2)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Decomposition</a:t>
            </a:r>
          </a:p>
          <a:p>
            <a:pPr marL="1371600" lvl="2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Release energy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from food</a:t>
            </a:r>
          </a:p>
          <a:p>
            <a:pPr marL="1371600" lvl="2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Produce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carbon skeletons</a:t>
            </a:r>
          </a:p>
          <a:p>
            <a:pPr marL="1371600" lvl="2" indent="-514350">
              <a:buAutoNum type="alphaL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Example:</a:t>
            </a:r>
          </a:p>
          <a:p>
            <a:pPr marL="1371600" lvl="2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371600" lvl="2" indent="-514350">
              <a:buNone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6O</a:t>
            </a:r>
            <a:r>
              <a:rPr lang="en-US" baseline="-25000" dirty="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+ C</a:t>
            </a:r>
            <a:r>
              <a:rPr lang="en-US" baseline="-25000" dirty="0" smtClean="0">
                <a:solidFill>
                  <a:srgbClr val="FFC000"/>
                </a:solidFill>
                <a:latin typeface="Comic Sans MS" pitchFamily="66" charset="0"/>
              </a:rPr>
              <a:t>6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H</a:t>
            </a:r>
            <a:r>
              <a:rPr lang="en-US" baseline="-25000" dirty="0" smtClean="0">
                <a:solidFill>
                  <a:srgbClr val="FFC000"/>
                </a:solidFill>
                <a:latin typeface="Comic Sans MS" pitchFamily="66" charset="0"/>
              </a:rPr>
              <a:t>12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O</a:t>
            </a:r>
            <a:r>
              <a:rPr lang="en-US" baseline="-25000" dirty="0" smtClean="0">
                <a:solidFill>
                  <a:srgbClr val="FFC000"/>
                </a:solidFill>
                <a:latin typeface="Comic Sans MS" pitchFamily="66" charset="0"/>
              </a:rPr>
              <a:t>6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  6CO</a:t>
            </a:r>
            <a:r>
              <a:rPr lang="en-US" baseline="-250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 + 6H</a:t>
            </a:r>
            <a:r>
              <a:rPr lang="en-US" baseline="-250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O + Energy</a:t>
            </a:r>
          </a:p>
          <a:p>
            <a:pPr marL="1371600" lvl="2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 marL="1371600" lvl="2" indent="-514350"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371600" lvl="2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Which of the above makes ATP/ energy?</a:t>
            </a:r>
          </a:p>
          <a:p>
            <a:pPr marL="1371600" lvl="2" indent="-514350">
              <a:buFont typeface="Wingdings" pitchFamily="2" charset="2"/>
              <a:buChar char="ü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Which of the above uses ATP/ energy?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Overview of Cellular Respiration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Main Points:</a:t>
            </a:r>
          </a:p>
          <a:p>
            <a:pPr lvl="1"/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Decomposition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reaction</a:t>
            </a:r>
          </a:p>
          <a:p>
            <a:pPr lvl="1"/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Provides cells with energy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they need to function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Each step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catalyzed by an enzyme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Releases energy by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oxidizing sugars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and other organic substances</a:t>
            </a:r>
          </a:p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kentsimmons.uwinnipeg.ca/cm1504/Image1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830571" cy="6933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Two Types of Respiration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525963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600" b="1" u="sng" dirty="0" smtClean="0">
                <a:solidFill>
                  <a:srgbClr val="FFC000"/>
                </a:solidFill>
                <a:latin typeface="Comic Sans MS" pitchFamily="66" charset="0"/>
              </a:rPr>
              <a:t>Aerobic</a:t>
            </a: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</a:rPr>
              <a:t> Respiration (which is typically referred to as Cellular Respiration)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Requires </a:t>
            </a:r>
            <a:r>
              <a:rPr lang="en-US" sz="2200" b="1" u="sng" dirty="0" smtClean="0">
                <a:solidFill>
                  <a:srgbClr val="FFC000"/>
                </a:solidFill>
                <a:latin typeface="Comic Sans MS" pitchFamily="66" charset="0"/>
              </a:rPr>
              <a:t>oxygen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Electrons flow to oxygen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Raw materials are fats, proteins, and </a:t>
            </a:r>
            <a:r>
              <a:rPr lang="en-US" sz="2200" b="1" u="sng" dirty="0" smtClean="0">
                <a:solidFill>
                  <a:srgbClr val="FFC000"/>
                </a:solidFill>
                <a:latin typeface="Comic Sans MS" pitchFamily="66" charset="0"/>
              </a:rPr>
              <a:t>carbohydrates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Energy is </a:t>
            </a:r>
            <a:r>
              <a:rPr lang="en-US" sz="2200" dirty="0" smtClean="0">
                <a:solidFill>
                  <a:srgbClr val="FFC000"/>
                </a:solidFill>
                <a:latin typeface="Comic Sans MS" pitchFamily="66" charset="0"/>
              </a:rPr>
              <a:t>released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Overall Equation:</a:t>
            </a:r>
          </a:p>
          <a:p>
            <a:pPr marL="914400" lvl="1" indent="-514350">
              <a:buFont typeface="+mj-lt"/>
              <a:buAutoNum type="alphaLcPeriod"/>
            </a:pPr>
            <a:endParaRPr lang="en-US" sz="2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914400" lvl="1" indent="-514350">
              <a:buFont typeface="+mj-lt"/>
              <a:buAutoNum type="alphaLcPeriod"/>
            </a:pPr>
            <a:endParaRPr lang="en-US" sz="2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US" sz="2600" b="1" u="sng" dirty="0" smtClean="0">
                <a:solidFill>
                  <a:srgbClr val="FFC000"/>
                </a:solidFill>
                <a:latin typeface="Comic Sans MS" pitchFamily="66" charset="0"/>
              </a:rPr>
              <a:t>Anaerobic</a:t>
            </a: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</a:rPr>
              <a:t> Respiration</a:t>
            </a:r>
          </a:p>
          <a:p>
            <a:pPr marL="914400" lvl="1" indent="-514350"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Occurs without </a:t>
            </a:r>
            <a:r>
              <a:rPr lang="en-US" sz="2200" b="1" u="sng" dirty="0" smtClean="0">
                <a:solidFill>
                  <a:srgbClr val="FFC000"/>
                </a:solidFill>
                <a:latin typeface="Comic Sans MS" pitchFamily="66" charset="0"/>
              </a:rPr>
              <a:t>oxygen</a:t>
            </a:r>
          </a:p>
          <a:p>
            <a:pPr marL="914400" lvl="1" indent="-514350">
              <a:buAutoNum type="alphaLcPeriod"/>
            </a:pPr>
            <a:r>
              <a:rPr lang="en-US" sz="2200" dirty="0" smtClean="0">
                <a:solidFill>
                  <a:schemeClr val="bg1"/>
                </a:solidFill>
                <a:latin typeface="Comic Sans MS" pitchFamily="66" charset="0"/>
              </a:rPr>
              <a:t>Electrons flow to another acceptor, such as nitrogen or sulfur in </a:t>
            </a:r>
            <a:r>
              <a:rPr lang="en-US" sz="2200" b="1" u="sng" dirty="0" smtClean="0">
                <a:solidFill>
                  <a:srgbClr val="FFC000"/>
                </a:solidFill>
                <a:latin typeface="Comic Sans MS" pitchFamily="66" charset="0"/>
              </a:rPr>
              <a:t>bacteria and yeast</a:t>
            </a:r>
          </a:p>
          <a:p>
            <a:pPr marL="914400" lvl="1" indent="-514350">
              <a:buNone/>
            </a:pPr>
            <a:endParaRPr lang="en-US" sz="2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914400" lvl="1" indent="-514350">
              <a:buNone/>
            </a:pPr>
            <a:endParaRPr lang="en-US" sz="2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>
              <a:buNone/>
            </a:pPr>
            <a:r>
              <a:rPr lang="en-US" sz="2600" dirty="0" smtClean="0">
                <a:solidFill>
                  <a:schemeClr val="bg1"/>
                </a:solidFill>
                <a:latin typeface="Comic Sans MS" pitchFamily="66" charset="0"/>
              </a:rPr>
              <a:t>		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228600" y="4267200"/>
            <a:ext cx="8686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</a:rPr>
              <a:t>6O</a:t>
            </a:r>
            <a:r>
              <a:rPr lang="en-US" sz="2600" baseline="-25000" dirty="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</a:rPr>
              <a:t> + C</a:t>
            </a:r>
            <a:r>
              <a:rPr lang="en-US" sz="2600" baseline="-25000" dirty="0" smtClean="0">
                <a:solidFill>
                  <a:srgbClr val="FFC000"/>
                </a:solidFill>
                <a:latin typeface="Comic Sans MS" pitchFamily="66" charset="0"/>
              </a:rPr>
              <a:t>6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</a:rPr>
              <a:t>H</a:t>
            </a:r>
            <a:r>
              <a:rPr lang="en-US" sz="2600" baseline="-25000" dirty="0" smtClean="0">
                <a:solidFill>
                  <a:srgbClr val="FFC000"/>
                </a:solidFill>
                <a:latin typeface="Comic Sans MS" pitchFamily="66" charset="0"/>
              </a:rPr>
              <a:t>12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</a:rPr>
              <a:t>O</a:t>
            </a:r>
            <a:r>
              <a:rPr lang="en-US" sz="2600" baseline="-25000" dirty="0" smtClean="0">
                <a:solidFill>
                  <a:srgbClr val="FFC000"/>
                </a:solidFill>
                <a:latin typeface="Comic Sans MS" pitchFamily="66" charset="0"/>
              </a:rPr>
              <a:t>6  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 		     6CO</a:t>
            </a:r>
            <a:r>
              <a:rPr lang="en-US" sz="2600" baseline="-250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 + 6H</a:t>
            </a:r>
            <a:r>
              <a:rPr lang="en-US" sz="2600" baseline="-250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600" dirty="0" smtClean="0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O + ATP</a:t>
            </a:r>
            <a:endParaRPr lang="en-US" sz="2600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24200" y="4495800"/>
            <a:ext cx="2057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5200" y="4114800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Enzymes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Stages of Aerobic Respiration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34907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Glycolysis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Krebs</a:t>
                      </a:r>
                      <a:r>
                        <a:rPr lang="en-US" b="1" baseline="0" dirty="0" smtClean="0"/>
                        <a:t> Cycle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Electron Transport</a:t>
                      </a:r>
                      <a:endParaRPr lang="en-US" b="1" dirty="0"/>
                    </a:p>
                  </a:txBody>
                  <a:tcPr/>
                </a:tc>
              </a:tr>
              <a:tr h="1072373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Location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1072373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What goes in?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1072373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What comes out?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1072373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ATP formed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20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Cytoplasm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133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Mitochondrial Matrix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33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Mitochondrial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Membranes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Glucose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4572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H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3276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Pyruvate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/ Acetyl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CoA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352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NADH and FADH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 Net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5600" y="5562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34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4419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Pyruvate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&amp;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NADH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4419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CO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NADH, &amp; FADH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Glycolysis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first stage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for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both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aerobic and anaerobic respiration.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Definition: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The anaerobic (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does not require O</a:t>
            </a:r>
            <a:r>
              <a:rPr lang="en-US" b="1" u="sng" baseline="-25000" dirty="0" smtClean="0">
                <a:solidFill>
                  <a:srgbClr val="FFC0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) process of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breaking down glucose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into 2 molecules of </a:t>
            </a:r>
            <a:r>
              <a:rPr lang="en-US" b="1" u="sng" dirty="0" err="1" smtClean="0">
                <a:solidFill>
                  <a:srgbClr val="FFC000"/>
                </a:solidFill>
                <a:latin typeface="Comic Sans MS" pitchFamily="66" charset="0"/>
              </a:rPr>
              <a:t>pyruvic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 acid</a:t>
            </a:r>
          </a:p>
          <a:p>
            <a:pPr lvl="1">
              <a:buNone/>
            </a:pPr>
            <a:endParaRPr lang="en-US" b="1" u="sng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Each step is catalyzed by different </a:t>
            </a:r>
            <a:r>
              <a:rPr lang="en-US" b="1" u="sng" dirty="0" smtClean="0">
                <a:solidFill>
                  <a:srgbClr val="FFC000"/>
                </a:solidFill>
                <a:latin typeface="Comic Sans MS" pitchFamily="66" charset="0"/>
              </a:rPr>
              <a:t>enzymes</a:t>
            </a:r>
          </a:p>
          <a:p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Location in the Cell: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Cytoplasm of the cell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169" name="Picture 1" descr="C:\Documents and Settings\mbaumann\Local Settings\Temporary Internet Files\Content.IE5\ATQT67P9\MCBD20088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811917"/>
            <a:ext cx="1917826" cy="2046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1129</Words>
  <Application>Microsoft Office PowerPoint</Application>
  <PresentationFormat>On-screen Show (4:3)</PresentationFormat>
  <Paragraphs>221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Comic Sans MS</vt:lpstr>
      <vt:lpstr>Wingdings</vt:lpstr>
      <vt:lpstr>Office Theme</vt:lpstr>
      <vt:lpstr>CHAPTER 5 Harvesting Chemical Energy</vt:lpstr>
      <vt:lpstr>Chemical Energy  and Food</vt:lpstr>
      <vt:lpstr>Metabolism</vt:lpstr>
      <vt:lpstr>Metabolism, continued</vt:lpstr>
      <vt:lpstr>Overview of Cellular Respiration</vt:lpstr>
      <vt:lpstr>PowerPoint Presentation</vt:lpstr>
      <vt:lpstr>Two Types of Respiration</vt:lpstr>
      <vt:lpstr>The Stages of Aerobic Respiration</vt:lpstr>
      <vt:lpstr>Glycolysis</vt:lpstr>
      <vt:lpstr>Steps of Glycolysis</vt:lpstr>
      <vt:lpstr>PowerPoint Presentation</vt:lpstr>
      <vt:lpstr>Glycolysis Totals</vt:lpstr>
      <vt:lpstr>The FATE of PYRUVATE</vt:lpstr>
      <vt:lpstr>Lactic Acid Fermentation</vt:lpstr>
      <vt:lpstr>Fermentation cont.</vt:lpstr>
      <vt:lpstr>Cellular Respiration (Aerobic!)</vt:lpstr>
      <vt:lpstr>The FATE of PYRUVATE</vt:lpstr>
      <vt:lpstr>Glycolysis Review</vt:lpstr>
      <vt:lpstr>Pyruvate enters the Mitochondria…</vt:lpstr>
      <vt:lpstr>The Mitochondria</vt:lpstr>
      <vt:lpstr>Steps of the Kreb’s Cycle</vt:lpstr>
      <vt:lpstr>PowerPoint Presentation</vt:lpstr>
      <vt:lpstr>Remember…</vt:lpstr>
      <vt:lpstr>Steps of the Electron Transport System</vt:lpstr>
      <vt:lpstr>PowerPoint Presentation</vt:lpstr>
      <vt:lpstr>Steps of the Electron Transport System</vt:lpstr>
      <vt:lpstr>PowerPoint Presentation</vt:lpstr>
      <vt:lpstr>PowerPoint Presentation</vt:lpstr>
    </vt:vector>
  </TitlesOfParts>
  <Company>LWHS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9-1 Chemical Pathways</dc:title>
  <dc:creator>Administrator</dc:creator>
  <cp:lastModifiedBy>bob</cp:lastModifiedBy>
  <cp:revision>66</cp:revision>
  <dcterms:created xsi:type="dcterms:W3CDTF">2008-11-21T22:26:49Z</dcterms:created>
  <dcterms:modified xsi:type="dcterms:W3CDTF">2015-11-13T19:55:53Z</dcterms:modified>
</cp:coreProperties>
</file>