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5" r:id="rId2"/>
    <p:sldId id="266" r:id="rId3"/>
    <p:sldId id="267" r:id="rId4"/>
    <p:sldId id="268" r:id="rId5"/>
    <p:sldId id="256" r:id="rId6"/>
    <p:sldId id="257" r:id="rId7"/>
    <p:sldId id="258" r:id="rId8"/>
    <p:sldId id="259" r:id="rId9"/>
    <p:sldId id="263" r:id="rId10"/>
    <p:sldId id="260" r:id="rId11"/>
    <p:sldId id="261" r:id="rId12"/>
    <p:sldId id="26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BF41-A1D6-4FBA-AB05-0489372E7DC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534E1-6AB5-474D-93AA-FD78616AB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791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E0DD2-B7BC-4825-9925-873C7501EF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F99509-5D69-4A4C-A992-F8536221F913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280200-1FFF-4DA7-B4E0-BC61E158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Exchanging Materials with the Environment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/>
              <a:t>The cell membrane is selectively-permeable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Not all </a:t>
            </a:r>
            <a:r>
              <a:rPr lang="en-US" u="sng" dirty="0" smtClean="0"/>
              <a:t>substances can enter and leave the cell membrane as they please.</a:t>
            </a:r>
          </a:p>
          <a:p>
            <a:endParaRPr lang="en-US" dirty="0" smtClean="0"/>
          </a:p>
          <a:p>
            <a:r>
              <a:rPr lang="en-US" dirty="0" smtClean="0"/>
              <a:t>What factors determine a molecules permeability?</a:t>
            </a:r>
          </a:p>
          <a:p>
            <a:pPr lvl="1">
              <a:buNone/>
            </a:pPr>
            <a:r>
              <a:rPr lang="en-US" dirty="0" smtClean="0"/>
              <a:t>1) Size (large or small)</a:t>
            </a:r>
          </a:p>
          <a:p>
            <a:pPr lvl="1">
              <a:buNone/>
            </a:pPr>
            <a:r>
              <a:rPr lang="en-US" dirty="0" smtClean="0"/>
              <a:t>2) Polarity (polar or </a:t>
            </a:r>
            <a:r>
              <a:rPr lang="en-US" dirty="0" err="1" smtClean="0"/>
              <a:t>nonpolar</a:t>
            </a:r>
            <a:r>
              <a:rPr lang="en-US" dirty="0"/>
              <a:t>)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3)Charge (ionic or covalent)</a:t>
            </a:r>
          </a:p>
          <a:p>
            <a:endParaRPr lang="en-US" dirty="0"/>
          </a:p>
        </p:txBody>
      </p:sp>
      <p:pic>
        <p:nvPicPr>
          <p:cNvPr id="7" name="Content Placeholder 6" descr="CrossingGuardJMullins_L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7000" y="3505200"/>
            <a:ext cx="2028444" cy="3352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What types of molecules can cross the lipid </a:t>
            </a:r>
            <a:r>
              <a:rPr lang="en-US" sz="2800" b="1" dirty="0" err="1" smtClean="0"/>
              <a:t>bilayer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4800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u="sng" dirty="0" smtClean="0"/>
              <a:t>Can Cross</a:t>
            </a:r>
          </a:p>
          <a:p>
            <a:pPr lvl="1"/>
            <a:r>
              <a:rPr lang="en-US" sz="3500" dirty="0" smtClean="0"/>
              <a:t>Small hydrophobic  molecules </a:t>
            </a:r>
          </a:p>
          <a:p>
            <a:pPr lvl="1"/>
            <a:r>
              <a:rPr lang="en-US" sz="3500" dirty="0" smtClean="0"/>
              <a:t>like gases</a:t>
            </a:r>
          </a:p>
          <a:p>
            <a:pPr lvl="1">
              <a:buNone/>
            </a:pPr>
            <a:endParaRPr lang="en-US" sz="3500" dirty="0" smtClean="0"/>
          </a:p>
          <a:p>
            <a:pPr lvl="1"/>
            <a:r>
              <a:rPr lang="en-US" sz="3500" dirty="0" smtClean="0"/>
              <a:t>Small uncharged polar molecules </a:t>
            </a:r>
          </a:p>
          <a:p>
            <a:pPr lvl="1"/>
            <a:r>
              <a:rPr lang="en-US" sz="3500" dirty="0" smtClean="0"/>
              <a:t>like water</a:t>
            </a:r>
          </a:p>
          <a:p>
            <a:pPr lvl="1">
              <a:buNone/>
            </a:pPr>
            <a:endParaRPr lang="en-US" sz="30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495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u="sng" dirty="0" smtClean="0"/>
              <a:t>Can’t Cross</a:t>
            </a:r>
          </a:p>
          <a:p>
            <a:pPr lvl="1"/>
            <a:r>
              <a:rPr lang="en-US" sz="3200" dirty="0" smtClean="0"/>
              <a:t>Larger uncharged polar molecules </a:t>
            </a:r>
          </a:p>
          <a:p>
            <a:pPr lvl="1"/>
            <a:r>
              <a:rPr lang="en-US" sz="3200" dirty="0" smtClean="0"/>
              <a:t>like amino acids, glucose and nucleotides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Ions or charged molecules </a:t>
            </a:r>
          </a:p>
          <a:p>
            <a:pPr lvl="1"/>
            <a:r>
              <a:rPr lang="en-US" sz="3200" dirty="0" smtClean="0"/>
              <a:t>like H</a:t>
            </a:r>
            <a:r>
              <a:rPr lang="en-US" sz="3200" baseline="30000" dirty="0" smtClean="0"/>
              <a:t>+ </a:t>
            </a:r>
            <a:r>
              <a:rPr lang="en-US" sz="3200" dirty="0"/>
              <a:t> </a:t>
            </a:r>
            <a:r>
              <a:rPr lang="en-US" sz="3200" dirty="0" smtClean="0"/>
              <a:t>or OH</a:t>
            </a:r>
            <a:r>
              <a:rPr lang="en-US" sz="3200" baseline="30000" dirty="0" smtClean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Selectively permeable membrane Figure 3.2</a:t>
            </a:r>
            <a:endParaRPr lang="en-US" sz="3200" dirty="0"/>
          </a:p>
        </p:txBody>
      </p:sp>
      <p:pic>
        <p:nvPicPr>
          <p:cNvPr id="2050" name="Picture 2" descr="\\Data23\staff\Science\Department Files\Central\HonorsBio\BSCS Image Bank\Figure 03_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1516939"/>
            <a:ext cx="4458005" cy="53410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657"/>
            <a:ext cx="8229600" cy="8055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Selectively permeable membrane </a:t>
            </a:r>
            <a:endParaRPr lang="en-US" sz="3200" dirty="0"/>
          </a:p>
        </p:txBody>
      </p:sp>
      <p:pic>
        <p:nvPicPr>
          <p:cNvPr id="1026" name="Picture 2" descr="E:\Honors Biology\Cells\ch. 3 Diffusion\plasma membrane pict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21" t="24539" r="13037" b="34024"/>
          <a:stretch/>
        </p:blipFill>
        <p:spPr bwMode="auto">
          <a:xfrm>
            <a:off x="346181" y="980502"/>
            <a:ext cx="8562207" cy="5191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2700" y="4419600"/>
            <a:ext cx="6858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3089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Exchanged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must be able to exchange materials with its environment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5362" name="Picture 2" descr="http://biology.arizona.edu/sciconn/lessons/mccandless/images/diffu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4051300" cy="3125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Exchanged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cell membrane controls what materials leave and enter  the cell</a:t>
            </a:r>
          </a:p>
          <a:p>
            <a:pPr lvl="1"/>
            <a:r>
              <a:rPr lang="en-US" u="sng" dirty="0" smtClean="0"/>
              <a:t>Selectively  Permeable</a:t>
            </a:r>
            <a:r>
              <a:rPr lang="en-US" dirty="0" smtClean="0"/>
              <a:t>-</a:t>
            </a:r>
          </a:p>
          <a:p>
            <a:pPr lvl="2">
              <a:buNone/>
            </a:pPr>
            <a:r>
              <a:rPr lang="en-US" sz="2400" dirty="0" smtClean="0"/>
              <a:t>(Semi Permeable) </a:t>
            </a:r>
          </a:p>
          <a:p>
            <a:pPr lvl="2"/>
            <a:r>
              <a:rPr lang="en-US" sz="2400" dirty="0" smtClean="0"/>
              <a:t>Allows some things into the </a:t>
            </a:r>
          </a:p>
          <a:p>
            <a:pPr lvl="2">
              <a:buNone/>
            </a:pPr>
            <a:r>
              <a:rPr lang="en-US" sz="2400" dirty="0" smtClean="0"/>
              <a:t>cell while keeping other things</a:t>
            </a:r>
          </a:p>
          <a:p>
            <a:pPr lvl="2">
              <a:buNone/>
            </a:pPr>
            <a:r>
              <a:rPr lang="en-US" sz="2400" dirty="0" smtClean="0"/>
              <a:t>out</a:t>
            </a:r>
          </a:p>
          <a:p>
            <a:pPr lvl="2"/>
            <a:r>
              <a:rPr lang="en-US" sz="2400" b="1" u="sng" dirty="0" smtClean="0"/>
              <a:t>“Gate keeper”</a:t>
            </a:r>
          </a:p>
          <a:p>
            <a:pPr lvl="2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2">
              <a:buNone/>
            </a:pPr>
            <a:r>
              <a:rPr lang="en-US" sz="2400" dirty="0" smtClean="0"/>
              <a:t>Useful in maintaining </a:t>
            </a:r>
            <a:r>
              <a:rPr lang="en-US" sz="2400" b="1" u="sng" dirty="0" smtClean="0"/>
              <a:t>homeostasis</a:t>
            </a:r>
          </a:p>
          <a:p>
            <a:pPr lvl="2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(a constant internal environment)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 descr="http://bioserv.fiu.edu/~walterm/FallSpring/cell_components/cell_talk_file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4038600" cy="350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Exchanging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types of materials does the cell need?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Oxygen</a:t>
            </a:r>
          </a:p>
          <a:p>
            <a:pPr lvl="1"/>
            <a:r>
              <a:rPr lang="en-US" dirty="0" smtClean="0"/>
              <a:t>Correct balance of ions</a:t>
            </a:r>
          </a:p>
          <a:p>
            <a:pPr lvl="1"/>
            <a:r>
              <a:rPr lang="en-US" dirty="0" smtClean="0"/>
              <a:t>Autotrophs need Carbon dioxide</a:t>
            </a:r>
          </a:p>
          <a:p>
            <a:pPr lvl="1"/>
            <a:r>
              <a:rPr lang="en-US" dirty="0" smtClean="0"/>
              <a:t>Nutrients (sugars and amino acids)</a:t>
            </a:r>
          </a:p>
          <a:p>
            <a:pPr lvl="1"/>
            <a:r>
              <a:rPr lang="en-US" dirty="0" smtClean="0"/>
              <a:t>Hormones</a:t>
            </a:r>
          </a:p>
          <a:p>
            <a:r>
              <a:rPr lang="en-US" dirty="0" smtClean="0"/>
              <a:t>What about materials leaving the cell?</a:t>
            </a:r>
          </a:p>
          <a:p>
            <a:pPr lvl="1"/>
            <a:r>
              <a:rPr lang="en-US" dirty="0" smtClean="0"/>
              <a:t>Cell waste like Ammonium ion (NH</a:t>
            </a:r>
            <a:r>
              <a:rPr lang="en-US" sz="1600" dirty="0" smtClean="0"/>
              <a:t>3+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Nitrogenous waste</a:t>
            </a:r>
          </a:p>
          <a:p>
            <a:pPr lvl="1"/>
            <a:r>
              <a:rPr lang="en-US" dirty="0" smtClean="0"/>
              <a:t>Carbon dioxide/ Oxygen (depending on cell type)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3.2 Membrane as a Barrier</a:t>
            </a:r>
            <a:endParaRPr lang="en-US" dirty="0"/>
          </a:p>
        </p:txBody>
      </p:sp>
      <p:pic>
        <p:nvPicPr>
          <p:cNvPr id="3074" name="Picture 2" descr="\\Data23\staff\Science\Department Files\Central\HonorsBio\BSCS Image Bank\Figure 03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76600"/>
            <a:ext cx="4343400" cy="2324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the cell membrane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Made of </a:t>
            </a:r>
            <a:r>
              <a:rPr lang="en-US" b="1" u="sng" dirty="0" smtClean="0">
                <a:solidFill>
                  <a:schemeClr val="bg1"/>
                </a:solidFill>
              </a:rPr>
              <a:t>phospholipids </a:t>
            </a:r>
            <a:r>
              <a:rPr lang="en-US" dirty="0" smtClean="0">
                <a:solidFill>
                  <a:srgbClr val="FFFF00"/>
                </a:solidFill>
              </a:rPr>
              <a:t>that form a strong barrier around the cell.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810"/>
          <a:stretch>
            <a:fillRect/>
          </a:stretch>
        </p:blipFill>
        <p:spPr bwMode="auto">
          <a:xfrm>
            <a:off x="4648200" y="3810000"/>
            <a:ext cx="4267200" cy="290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Phospholipid"/>
          <p:cNvPicPr>
            <a:picLocks noChangeAspect="1" noChangeArrowheads="1"/>
          </p:cNvPicPr>
          <p:nvPr/>
        </p:nvPicPr>
        <p:blipFill>
          <a:blip r:embed="rId3" cstate="print"/>
          <a:srcRect l="71457"/>
          <a:stretch>
            <a:fillRect/>
          </a:stretch>
        </p:blipFill>
        <p:spPr bwMode="auto">
          <a:xfrm>
            <a:off x="3048000" y="3429000"/>
            <a:ext cx="909243" cy="30480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1143000" y="4038600"/>
            <a:ext cx="2057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524000" y="5410200"/>
            <a:ext cx="1676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276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Phosphate group (Hydrophilic/pola</a:t>
            </a:r>
            <a:r>
              <a:rPr lang="en-US" sz="2400" b="1" dirty="0" smtClean="0"/>
              <a:t>r)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5638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Fatty acid tails </a:t>
            </a:r>
            <a:r>
              <a:rPr lang="en-US" sz="2400" b="1" dirty="0" smtClean="0"/>
              <a:t>(Hy</a:t>
            </a:r>
            <a:r>
              <a:rPr lang="en-US" sz="2400" b="1" dirty="0" smtClean="0"/>
              <a:t>drophobic/</a:t>
            </a:r>
          </a:p>
          <a:p>
            <a:r>
              <a:rPr lang="en-US" sz="2400" b="1" dirty="0" err="1" smtClean="0"/>
              <a:t>Nonpolar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648200" y="1524000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Composed of </a:t>
            </a:r>
            <a:r>
              <a:rPr lang="en-US" sz="2800" dirty="0" smtClean="0">
                <a:solidFill>
                  <a:srgbClr val="FFFF00"/>
                </a:solidFill>
              </a:rPr>
              <a:t>2 thin layers of phospholipids and proteins  called a </a:t>
            </a:r>
            <a:r>
              <a:rPr lang="en-US" sz="2800" b="1" u="sng" dirty="0" smtClean="0">
                <a:solidFill>
                  <a:schemeClr val="bg1"/>
                </a:solidFill>
              </a:rPr>
              <a:t>lipid </a:t>
            </a:r>
            <a:r>
              <a:rPr lang="en-US" sz="2800" b="1" u="sng" dirty="0" err="1" smtClean="0">
                <a:solidFill>
                  <a:schemeClr val="bg1"/>
                </a:solidFill>
              </a:rPr>
              <a:t>bilayer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Hydrophobic and Hydrophilic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Hydrophilic literally translates into </a:t>
            </a:r>
            <a:r>
              <a:rPr lang="en-US" dirty="0" smtClean="0">
                <a:solidFill>
                  <a:srgbClr val="FFFF00"/>
                </a:solidFill>
              </a:rPr>
              <a:t>“water loving” or “water friend”.</a:t>
            </a:r>
          </a:p>
          <a:p>
            <a:pPr lvl="1"/>
            <a:r>
              <a:rPr lang="en-US" dirty="0" smtClean="0"/>
              <a:t>Hydrophilic substances </a:t>
            </a:r>
            <a:r>
              <a:rPr lang="en-US" u="sng" dirty="0" smtClean="0"/>
              <a:t>are attracted to or dissolve well in water.</a:t>
            </a:r>
          </a:p>
          <a:p>
            <a:pPr lvl="1"/>
            <a:r>
              <a:rPr lang="en-US" dirty="0" smtClean="0"/>
              <a:t>Bonds </a:t>
            </a:r>
            <a:r>
              <a:rPr lang="en-US" u="sng" dirty="0" smtClean="0"/>
              <a:t>well with polar substances (like water)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Hydrophobic is the </a:t>
            </a:r>
            <a:r>
              <a:rPr lang="en-US" dirty="0" smtClean="0">
                <a:solidFill>
                  <a:srgbClr val="FFFF00"/>
                </a:solidFill>
              </a:rPr>
              <a:t>opposite</a:t>
            </a:r>
          </a:p>
          <a:p>
            <a:pPr lvl="1"/>
            <a:r>
              <a:rPr lang="en-US" dirty="0" smtClean="0"/>
              <a:t>Hydrophobic </a:t>
            </a:r>
            <a:r>
              <a:rPr lang="en-US" u="sng" dirty="0" smtClean="0"/>
              <a:t>substances are repelled by water</a:t>
            </a:r>
          </a:p>
          <a:p>
            <a:pPr lvl="1"/>
            <a:r>
              <a:rPr lang="en-US" dirty="0" smtClean="0"/>
              <a:t>(example: oils, </a:t>
            </a:r>
            <a:r>
              <a:rPr lang="en-US" dirty="0" err="1" smtClean="0"/>
              <a:t>nonpolar</a:t>
            </a:r>
            <a:r>
              <a:rPr lang="en-US" dirty="0" smtClean="0"/>
              <a:t> substances)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the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cell membrane </a:t>
            </a:r>
            <a:r>
              <a:rPr lang="en-US" u="sng" dirty="0" smtClean="0"/>
              <a:t>is also composed of proteins known as </a:t>
            </a:r>
            <a:r>
              <a:rPr lang="en-US" b="1" u="sng" dirty="0" smtClean="0">
                <a:solidFill>
                  <a:srgbClr val="FFFF00"/>
                </a:solidFill>
              </a:rPr>
              <a:t>transport proteins </a:t>
            </a:r>
            <a:r>
              <a:rPr lang="en-US" i="1" u="sng" dirty="0" smtClean="0">
                <a:solidFill>
                  <a:srgbClr val="FFFF00"/>
                </a:solidFill>
              </a:rPr>
              <a:t> </a:t>
            </a:r>
            <a:r>
              <a:rPr lang="en-US" u="sng" dirty="0" smtClean="0"/>
              <a:t>embedded throughout.</a:t>
            </a:r>
          </a:p>
          <a:p>
            <a:pPr lvl="1"/>
            <a:r>
              <a:rPr lang="en-US" dirty="0" smtClean="0"/>
              <a:t>These proteins </a:t>
            </a:r>
            <a:r>
              <a:rPr lang="en-US" u="sng" dirty="0" smtClean="0"/>
              <a:t>are used as channels and pumps to help move materials across the cell membrane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 descr="membrane_protei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697" y="3581400"/>
            <a:ext cx="8388095" cy="304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04800" y="1524000"/>
            <a:ext cx="34290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Some proteins </a:t>
            </a:r>
            <a:r>
              <a:rPr lang="en-US" sz="2400" u="sng" dirty="0" smtClean="0"/>
              <a:t>embedded in the membranes have sugars attached to them called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 </a:t>
            </a:r>
            <a:r>
              <a:rPr lang="en-US" sz="2400" u="sng" dirty="0" err="1" smtClean="0">
                <a:solidFill>
                  <a:srgbClr val="FFFF00"/>
                </a:solidFill>
              </a:rPr>
              <a:t>glycoproteins</a:t>
            </a:r>
            <a:r>
              <a:rPr lang="en-US" sz="2400" u="sng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400" dirty="0" smtClean="0"/>
              <a:t>Sugars can also </a:t>
            </a:r>
            <a:r>
              <a:rPr lang="en-US" sz="2400" u="sng" dirty="0" smtClean="0"/>
              <a:t>be attached to the heads of membrane lipids called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u="sng" dirty="0" err="1" smtClean="0">
                <a:solidFill>
                  <a:srgbClr val="FFFF00"/>
                </a:solidFill>
              </a:rPr>
              <a:t>glycolipids</a:t>
            </a:r>
            <a:r>
              <a:rPr lang="en-US" sz="2400" u="sng" dirty="0" smtClean="0">
                <a:solidFill>
                  <a:srgbClr val="FFFF00"/>
                </a:solidFill>
              </a:rPr>
              <a:t>.</a:t>
            </a:r>
            <a:endParaRPr lang="en-US" sz="2400" u="sng" dirty="0">
              <a:solidFill>
                <a:srgbClr val="FFFF00"/>
              </a:solidFill>
            </a:endParaRPr>
          </a:p>
        </p:txBody>
      </p:sp>
      <p:pic>
        <p:nvPicPr>
          <p:cNvPr id="5" name="Picture 2" descr="\\Data23\staff\Science\Department Files\Central\HonorsBio\BSCS Image Bank\Figure 03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28" y="1981200"/>
            <a:ext cx="5909872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</TotalTime>
  <Words>397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Chapter 3</vt:lpstr>
      <vt:lpstr>3.1 Exchanged Materials</vt:lpstr>
      <vt:lpstr>3.1 Exchanged Materials</vt:lpstr>
      <vt:lpstr>3.1 Exchanging Materials</vt:lpstr>
      <vt:lpstr>3.2 Membrane as a Barrier</vt:lpstr>
      <vt:lpstr>Structure of the cell membrane</vt:lpstr>
      <vt:lpstr>Hydrophobic and Hydrophilic</vt:lpstr>
      <vt:lpstr>Structure of the cell membrane</vt:lpstr>
      <vt:lpstr>Structure of cell membrane</vt:lpstr>
      <vt:lpstr>The cell membrane is selectively-permeable</vt:lpstr>
      <vt:lpstr>What types of molecules can cross the lipid bilayer?</vt:lpstr>
      <vt:lpstr>Selectively permeable membrane Figure 3.2</vt:lpstr>
      <vt:lpstr>Selectively permeable membrane </vt:lpstr>
    </vt:vector>
  </TitlesOfParts>
  <Company>LWHS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 Membrane as a Barrier</dc:title>
  <dc:creator>Administrator</dc:creator>
  <cp:lastModifiedBy>Owner</cp:lastModifiedBy>
  <cp:revision>28</cp:revision>
  <dcterms:created xsi:type="dcterms:W3CDTF">2009-10-07T21:32:15Z</dcterms:created>
  <dcterms:modified xsi:type="dcterms:W3CDTF">2015-10-20T00:05:18Z</dcterms:modified>
</cp:coreProperties>
</file>