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91" r:id="rId2"/>
    <p:sldId id="348" r:id="rId3"/>
    <p:sldId id="344" r:id="rId4"/>
    <p:sldId id="292" r:id="rId5"/>
    <p:sldId id="293" r:id="rId6"/>
    <p:sldId id="309" r:id="rId7"/>
    <p:sldId id="310" r:id="rId8"/>
    <p:sldId id="294" r:id="rId9"/>
    <p:sldId id="311" r:id="rId10"/>
    <p:sldId id="346" r:id="rId11"/>
    <p:sldId id="345" r:id="rId12"/>
    <p:sldId id="347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36" r:id="rId32"/>
    <p:sldId id="337" r:id="rId33"/>
    <p:sldId id="338" r:id="rId34"/>
    <p:sldId id="313" r:id="rId35"/>
    <p:sldId id="352" r:id="rId36"/>
    <p:sldId id="351" r:id="rId37"/>
    <p:sldId id="312" r:id="rId38"/>
    <p:sldId id="350" r:id="rId39"/>
    <p:sldId id="349" r:id="rId40"/>
    <p:sldId id="330" r:id="rId41"/>
    <p:sldId id="33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70" d="100"/>
          <a:sy n="70" d="100"/>
        </p:scale>
        <p:origin x="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5F4C3-ABF3-4CE7-8A5D-89B9AE388190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79637-6F81-4148-BE79-D3F5467D3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93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A74CE-6CC7-456A-9A8D-C22CA4489EEF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09539-79E3-4E16-9562-E43F263E70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9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57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00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00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88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65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85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0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98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39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83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77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32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74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81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08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60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31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64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665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293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689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597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842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6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91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0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65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27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59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09539-79E3-4E16-9562-E43F263E700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3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9354-4754-48FA-B3E8-41E741ADE014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95BB-B124-49C5-B5E7-D3BAFA2A47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9354-4754-48FA-B3E8-41E741ADE014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95BB-B124-49C5-B5E7-D3BAFA2A47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9354-4754-48FA-B3E8-41E741ADE014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95BB-B124-49C5-B5E7-D3BAFA2A47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6461593"/>
            <a:ext cx="2262144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6" rIns="91433" bIns="45716">
            <a:spAutoFit/>
          </a:bodyPr>
          <a:lstStyle/>
          <a:p>
            <a:pPr defTabSz="914833" eaLnBrk="0" hangingPunct="0">
              <a:defRPr/>
            </a:pPr>
            <a:r>
              <a:rPr lang="en-US" sz="1000" i="1" dirty="0"/>
              <a:t>Human Anatomy and Physiology,</a:t>
            </a:r>
            <a:r>
              <a:rPr lang="en-US" sz="1000" dirty="0"/>
              <a:t> 7e</a:t>
            </a:r>
          </a:p>
          <a:p>
            <a:pPr defTabSz="914833" eaLnBrk="0" hangingPunct="0">
              <a:defRPr/>
            </a:pPr>
            <a:r>
              <a:rPr lang="en-US" sz="1000" dirty="0"/>
              <a:t>by Elaine </a:t>
            </a:r>
            <a:r>
              <a:rPr lang="en-US" sz="1000" dirty="0" err="1"/>
              <a:t>Marieb</a:t>
            </a:r>
            <a:r>
              <a:rPr lang="en-US" sz="1000" dirty="0"/>
              <a:t> &amp; </a:t>
            </a:r>
            <a:r>
              <a:rPr lang="en-US" sz="1000" dirty="0" err="1"/>
              <a:t>Katja</a:t>
            </a:r>
            <a:r>
              <a:rPr lang="en-US" sz="1000" dirty="0"/>
              <a:t> </a:t>
            </a:r>
            <a:r>
              <a:rPr lang="en-US" sz="1000" dirty="0" err="1"/>
              <a:t>Hoehn</a:t>
            </a:r>
            <a:endParaRPr lang="en-US" sz="1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567259" y="6461593"/>
            <a:ext cx="2725412" cy="41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6" rIns="91433" bIns="45716">
            <a:spAutoFit/>
          </a:bodyPr>
          <a:lstStyle/>
          <a:p>
            <a:pPr defTabSz="914833" eaLnBrk="0" hangingPunct="0">
              <a:defRPr/>
            </a:pPr>
            <a:r>
              <a:rPr lang="en-US" sz="1000" dirty="0"/>
              <a:t>Copyright © 2007 Pearson Education, Inc.,</a:t>
            </a:r>
          </a:p>
          <a:p>
            <a:pPr defTabSz="914833" eaLnBrk="0" hangingPunct="0">
              <a:defRPr/>
            </a:pPr>
            <a:r>
              <a:rPr lang="en-US" sz="1000" dirty="0"/>
              <a:t>publishing as Benjamin Cummings.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367" y="196268"/>
            <a:ext cx="6592479" cy="261610"/>
          </a:xfrm>
        </p:spPr>
        <p:txBody>
          <a:bodyPr>
            <a:spAutoFit/>
          </a:bodyPr>
          <a:lstStyle>
            <a:lvl1pPr algn="l">
              <a:defRPr sz="1100" b="1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9354-4754-48FA-B3E8-41E741ADE014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95BB-B124-49C5-B5E7-D3BAFA2A47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9354-4754-48FA-B3E8-41E741ADE014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95BB-B124-49C5-B5E7-D3BAFA2A47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9354-4754-48FA-B3E8-41E741ADE014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95BB-B124-49C5-B5E7-D3BAFA2A47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9354-4754-48FA-B3E8-41E741ADE014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95BB-B124-49C5-B5E7-D3BAFA2A47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9354-4754-48FA-B3E8-41E741ADE014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95BB-B124-49C5-B5E7-D3BAFA2A47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9354-4754-48FA-B3E8-41E741ADE014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95BB-B124-49C5-B5E7-D3BAFA2A47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9354-4754-48FA-B3E8-41E741ADE014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95BB-B124-49C5-B5E7-D3BAFA2A47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9354-4754-48FA-B3E8-41E741ADE014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95BB-B124-49C5-B5E7-D3BAFA2A47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A9354-4754-48FA-B3E8-41E741ADE014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595BB-B124-49C5-B5E7-D3BAFA2A47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shutterstock.com/subscribe.m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hyperlink" Target="http://www.drdavidgeier.com/injuries/tibia-fracture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hyperlink" Target="http://trialx.com/curebyte/2011/07/09/what-is-vertebral-compression-fracture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-05Osteon_L.jpg"/>
          <p:cNvPicPr/>
          <p:nvPr/>
        </p:nvPicPr>
        <p:blipFill>
          <a:blip r:embed="rId3" cstate="print"/>
          <a:srcRect b="5970"/>
          <a:stretch>
            <a:fillRect/>
          </a:stretch>
        </p:blipFill>
        <p:spPr bwMode="auto">
          <a:xfrm>
            <a:off x="5334000" y="1295400"/>
            <a:ext cx="358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Microscopic Anatomy of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410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Essentially, four major cell types populate bone tissue: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1) </a:t>
            </a:r>
            <a:r>
              <a:rPr lang="en-US" dirty="0" err="1" smtClean="0"/>
              <a:t>osteogenic</a:t>
            </a:r>
            <a:r>
              <a:rPr lang="en-US" dirty="0" smtClean="0"/>
              <a:t> cells</a:t>
            </a:r>
          </a:p>
          <a:p>
            <a:r>
              <a:rPr lang="en-US" dirty="0" smtClean="0"/>
              <a:t>2) </a:t>
            </a:r>
            <a:r>
              <a:rPr lang="en-US" dirty="0" err="1" smtClean="0"/>
              <a:t>osteoblasts</a:t>
            </a:r>
            <a:endParaRPr lang="en-US" dirty="0" smtClean="0"/>
          </a:p>
          <a:p>
            <a:r>
              <a:rPr lang="en-US" dirty="0" smtClean="0"/>
              <a:t>3) </a:t>
            </a:r>
            <a:r>
              <a:rPr lang="en-US" dirty="0" err="1" smtClean="0"/>
              <a:t>osteoclasts</a:t>
            </a:r>
            <a:endParaRPr lang="en-US" dirty="0" smtClean="0"/>
          </a:p>
          <a:p>
            <a:r>
              <a:rPr lang="en-US" dirty="0" smtClean="0"/>
              <a:t>4)  </a:t>
            </a:r>
            <a:r>
              <a:rPr lang="en-US" dirty="0" err="1" smtClean="0"/>
              <a:t>osteocytes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6-06bCompactBone.jpg                                          0000859ASeagate                        BEAF77EE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0503" y="1507191"/>
            <a:ext cx="3508516" cy="334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376807" y="4838140"/>
            <a:ext cx="3061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(b)</a:t>
            </a:r>
            <a:endParaRPr lang="en-US"/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3409034" y="1564622"/>
            <a:ext cx="313861" cy="409015"/>
          </a:xfrm>
          <a:custGeom>
            <a:avLst/>
            <a:gdLst>
              <a:gd name="T0" fmla="*/ 224 w 224"/>
              <a:gd name="T1" fmla="*/ 44 h 292"/>
              <a:gd name="T2" fmla="*/ 156 w 224"/>
              <a:gd name="T3" fmla="*/ 0 h 292"/>
              <a:gd name="T4" fmla="*/ 0 w 224"/>
              <a:gd name="T5" fmla="*/ 248 h 292"/>
              <a:gd name="T6" fmla="*/ 70 w 224"/>
              <a:gd name="T7" fmla="*/ 292 h 292"/>
              <a:gd name="T8" fmla="*/ 0 60000 65536"/>
              <a:gd name="T9" fmla="*/ 0 60000 65536"/>
              <a:gd name="T10" fmla="*/ 0 60000 65536"/>
              <a:gd name="T11" fmla="*/ 0 60000 65536"/>
              <a:gd name="T12" fmla="*/ 0 w 224"/>
              <a:gd name="T13" fmla="*/ 0 h 292"/>
              <a:gd name="T14" fmla="*/ 224 w 224"/>
              <a:gd name="T15" fmla="*/ 292 h 2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4" h="292">
                <a:moveTo>
                  <a:pt x="224" y="44"/>
                </a:moveTo>
                <a:lnTo>
                  <a:pt x="156" y="0"/>
                </a:lnTo>
                <a:lnTo>
                  <a:pt x="0" y="248"/>
                </a:lnTo>
                <a:lnTo>
                  <a:pt x="70" y="29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2294" name="Freeform 6"/>
          <p:cNvSpPr>
            <a:spLocks/>
          </p:cNvSpPr>
          <p:nvPr/>
        </p:nvSpPr>
        <p:spPr bwMode="auto">
          <a:xfrm>
            <a:off x="2957859" y="4060732"/>
            <a:ext cx="1608537" cy="1196228"/>
          </a:xfrm>
          <a:custGeom>
            <a:avLst/>
            <a:gdLst>
              <a:gd name="T0" fmla="*/ 1148 w 1148"/>
              <a:gd name="T1" fmla="*/ 854 h 854"/>
              <a:gd name="T2" fmla="*/ 1016 w 1148"/>
              <a:gd name="T3" fmla="*/ 854 h 854"/>
              <a:gd name="T4" fmla="*/ 0 w 1148"/>
              <a:gd name="T5" fmla="*/ 0 h 854"/>
              <a:gd name="T6" fmla="*/ 0 60000 65536"/>
              <a:gd name="T7" fmla="*/ 0 60000 65536"/>
              <a:gd name="T8" fmla="*/ 0 60000 65536"/>
              <a:gd name="T9" fmla="*/ 0 w 1148"/>
              <a:gd name="T10" fmla="*/ 0 h 854"/>
              <a:gd name="T11" fmla="*/ 1148 w 1148"/>
              <a:gd name="T12" fmla="*/ 854 h 8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8" h="854">
                <a:moveTo>
                  <a:pt x="1148" y="854"/>
                </a:moveTo>
                <a:lnTo>
                  <a:pt x="1016" y="85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3481895" y="4240026"/>
            <a:ext cx="1084501" cy="733985"/>
          </a:xfrm>
          <a:custGeom>
            <a:avLst/>
            <a:gdLst>
              <a:gd name="T0" fmla="*/ 774 w 774"/>
              <a:gd name="T1" fmla="*/ 524 h 524"/>
              <a:gd name="T2" fmla="*/ 642 w 774"/>
              <a:gd name="T3" fmla="*/ 524 h 524"/>
              <a:gd name="T4" fmla="*/ 0 w 774"/>
              <a:gd name="T5" fmla="*/ 0 h 524"/>
              <a:gd name="T6" fmla="*/ 0 60000 65536"/>
              <a:gd name="T7" fmla="*/ 0 60000 65536"/>
              <a:gd name="T8" fmla="*/ 0 60000 65536"/>
              <a:gd name="T9" fmla="*/ 0 w 774"/>
              <a:gd name="T10" fmla="*/ 0 h 524"/>
              <a:gd name="T11" fmla="*/ 774 w 774"/>
              <a:gd name="T12" fmla="*/ 524 h 5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4" h="524">
                <a:moveTo>
                  <a:pt x="774" y="524"/>
                </a:moveTo>
                <a:lnTo>
                  <a:pt x="642" y="52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2296" name="Freeform 8"/>
          <p:cNvSpPr>
            <a:spLocks/>
          </p:cNvSpPr>
          <p:nvPr/>
        </p:nvSpPr>
        <p:spPr bwMode="auto">
          <a:xfrm>
            <a:off x="3865814" y="4161586"/>
            <a:ext cx="700582" cy="417419"/>
          </a:xfrm>
          <a:custGeom>
            <a:avLst/>
            <a:gdLst>
              <a:gd name="T0" fmla="*/ 500 w 500"/>
              <a:gd name="T1" fmla="*/ 298 h 298"/>
              <a:gd name="T2" fmla="*/ 368 w 500"/>
              <a:gd name="T3" fmla="*/ 298 h 298"/>
              <a:gd name="T4" fmla="*/ 0 w 500"/>
              <a:gd name="T5" fmla="*/ 0 h 298"/>
              <a:gd name="T6" fmla="*/ 0 60000 65536"/>
              <a:gd name="T7" fmla="*/ 0 60000 65536"/>
              <a:gd name="T8" fmla="*/ 0 60000 65536"/>
              <a:gd name="T9" fmla="*/ 0 w 500"/>
              <a:gd name="T10" fmla="*/ 0 h 298"/>
              <a:gd name="T11" fmla="*/ 500 w 500"/>
              <a:gd name="T12" fmla="*/ 298 h 2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0" h="298">
                <a:moveTo>
                  <a:pt x="500" y="298"/>
                </a:moveTo>
                <a:lnTo>
                  <a:pt x="368" y="298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 flipV="1">
            <a:off x="2927034" y="1665475"/>
            <a:ext cx="591291" cy="700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3156824" y="2071689"/>
            <a:ext cx="540850" cy="14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2299" name="Freeform 11"/>
          <p:cNvSpPr>
            <a:spLocks/>
          </p:cNvSpPr>
          <p:nvPr/>
        </p:nvSpPr>
        <p:spPr bwMode="auto">
          <a:xfrm>
            <a:off x="2957859" y="4060732"/>
            <a:ext cx="1608537" cy="1196228"/>
          </a:xfrm>
          <a:custGeom>
            <a:avLst/>
            <a:gdLst>
              <a:gd name="T0" fmla="*/ 1148 w 1148"/>
              <a:gd name="T1" fmla="*/ 854 h 854"/>
              <a:gd name="T2" fmla="*/ 1016 w 1148"/>
              <a:gd name="T3" fmla="*/ 854 h 854"/>
              <a:gd name="T4" fmla="*/ 0 w 1148"/>
              <a:gd name="T5" fmla="*/ 0 h 854"/>
              <a:gd name="T6" fmla="*/ 0 60000 65536"/>
              <a:gd name="T7" fmla="*/ 0 60000 65536"/>
              <a:gd name="T8" fmla="*/ 0 60000 65536"/>
              <a:gd name="T9" fmla="*/ 0 w 1148"/>
              <a:gd name="T10" fmla="*/ 0 h 854"/>
              <a:gd name="T11" fmla="*/ 1148 w 1148"/>
              <a:gd name="T12" fmla="*/ 854 h 8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8" h="854">
                <a:moveTo>
                  <a:pt x="1148" y="854"/>
                </a:moveTo>
                <a:lnTo>
                  <a:pt x="1016" y="854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2300" name="Freeform 12"/>
          <p:cNvSpPr>
            <a:spLocks/>
          </p:cNvSpPr>
          <p:nvPr/>
        </p:nvSpPr>
        <p:spPr bwMode="auto">
          <a:xfrm>
            <a:off x="3481895" y="4240026"/>
            <a:ext cx="1084501" cy="733985"/>
          </a:xfrm>
          <a:custGeom>
            <a:avLst/>
            <a:gdLst>
              <a:gd name="T0" fmla="*/ 774 w 774"/>
              <a:gd name="T1" fmla="*/ 524 h 524"/>
              <a:gd name="T2" fmla="*/ 642 w 774"/>
              <a:gd name="T3" fmla="*/ 524 h 524"/>
              <a:gd name="T4" fmla="*/ 0 w 774"/>
              <a:gd name="T5" fmla="*/ 0 h 524"/>
              <a:gd name="T6" fmla="*/ 0 60000 65536"/>
              <a:gd name="T7" fmla="*/ 0 60000 65536"/>
              <a:gd name="T8" fmla="*/ 0 60000 65536"/>
              <a:gd name="T9" fmla="*/ 0 w 774"/>
              <a:gd name="T10" fmla="*/ 0 h 524"/>
              <a:gd name="T11" fmla="*/ 774 w 774"/>
              <a:gd name="T12" fmla="*/ 524 h 5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4" h="524">
                <a:moveTo>
                  <a:pt x="774" y="524"/>
                </a:moveTo>
                <a:lnTo>
                  <a:pt x="642" y="524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2301" name="Freeform 13"/>
          <p:cNvSpPr>
            <a:spLocks/>
          </p:cNvSpPr>
          <p:nvPr/>
        </p:nvSpPr>
        <p:spPr bwMode="auto">
          <a:xfrm>
            <a:off x="3865814" y="4161586"/>
            <a:ext cx="700582" cy="417419"/>
          </a:xfrm>
          <a:custGeom>
            <a:avLst/>
            <a:gdLst>
              <a:gd name="T0" fmla="*/ 500 w 500"/>
              <a:gd name="T1" fmla="*/ 298 h 298"/>
              <a:gd name="T2" fmla="*/ 368 w 500"/>
              <a:gd name="T3" fmla="*/ 298 h 298"/>
              <a:gd name="T4" fmla="*/ 0 w 500"/>
              <a:gd name="T5" fmla="*/ 0 h 298"/>
              <a:gd name="T6" fmla="*/ 0 60000 65536"/>
              <a:gd name="T7" fmla="*/ 0 60000 65536"/>
              <a:gd name="T8" fmla="*/ 0 60000 65536"/>
              <a:gd name="T9" fmla="*/ 0 w 500"/>
              <a:gd name="T10" fmla="*/ 0 h 298"/>
              <a:gd name="T11" fmla="*/ 500 w 500"/>
              <a:gd name="T12" fmla="*/ 298 h 2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0" h="298">
                <a:moveTo>
                  <a:pt x="500" y="298"/>
                </a:moveTo>
                <a:lnTo>
                  <a:pt x="368" y="29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3156824" y="2071689"/>
            <a:ext cx="540850" cy="1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4593018" y="5135095"/>
            <a:ext cx="28132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Central (</a:t>
            </a:r>
            <a:r>
              <a:rPr lang="en-US" b="1" dirty="0" err="1">
                <a:solidFill>
                  <a:srgbClr val="000000"/>
                </a:solidFill>
              </a:rPr>
              <a:t>Haversian</a:t>
            </a:r>
            <a:r>
              <a:rPr lang="en-US" b="1" dirty="0">
                <a:solidFill>
                  <a:srgbClr val="000000"/>
                </a:solidFill>
              </a:rPr>
              <a:t>) canal</a:t>
            </a:r>
            <a:endParaRPr lang="en-US" dirty="0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4593017" y="4854948"/>
            <a:ext cx="11798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Canaliculus</a:t>
            </a:r>
            <a:endParaRPr lang="en-US" dirty="0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4593017" y="4457140"/>
            <a:ext cx="7421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Lacuna</a:t>
            </a:r>
            <a:endParaRPr lang="en-US" dirty="0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129770" y="1529603"/>
            <a:ext cx="8175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Lamella</a:t>
            </a:r>
            <a:endParaRPr lang="en-US" dirty="0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129770" y="1933015"/>
            <a:ext cx="11429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Osteocyte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  <p:bldP spid="12304" grpId="0"/>
      <p:bldP spid="12305" grpId="0"/>
      <p:bldP spid="12306" grpId="0"/>
      <p:bldP spid="123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Microscopic Anatomy of Bone</a:t>
            </a:r>
            <a:endParaRPr lang="en-US" dirty="0"/>
          </a:p>
        </p:txBody>
      </p:sp>
      <p:pic>
        <p:nvPicPr>
          <p:cNvPr id="5" name="Picture 4" descr="06-06_CompactBone_L.jpg"/>
          <p:cNvPicPr/>
          <p:nvPr/>
        </p:nvPicPr>
        <p:blipFill>
          <a:blip r:embed="rId3" cstate="print"/>
          <a:srcRect l="48000" b="56497"/>
          <a:stretch>
            <a:fillRect/>
          </a:stretch>
        </p:blipFill>
        <p:spPr bwMode="auto">
          <a:xfrm>
            <a:off x="533400" y="8382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06-06_CompactBone_L.jpg"/>
          <p:cNvPicPr/>
          <p:nvPr/>
        </p:nvPicPr>
        <p:blipFill>
          <a:blip r:embed="rId3" cstate="print"/>
          <a:srcRect l="66667" t="51004" b="5492"/>
          <a:stretch>
            <a:fillRect/>
          </a:stretch>
        </p:blipFill>
        <p:spPr bwMode="auto">
          <a:xfrm>
            <a:off x="1676400" y="3429000"/>
            <a:ext cx="327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47800" y="3352800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Canaliculi</a:t>
            </a:r>
          </a:p>
          <a:p>
            <a:pPr lvl="1"/>
            <a:r>
              <a:rPr lang="en-US" dirty="0" smtClean="0"/>
              <a:t>Allow </a:t>
            </a:r>
            <a:r>
              <a:rPr lang="en-US" dirty="0" err="1" smtClean="0"/>
              <a:t>osteocytes</a:t>
            </a:r>
            <a:r>
              <a:rPr lang="en-US" dirty="0" smtClean="0"/>
              <a:t> to communicate via gap junctions</a:t>
            </a:r>
          </a:p>
          <a:p>
            <a:pPr lvl="1"/>
            <a:r>
              <a:rPr lang="en-US" dirty="0" smtClean="0"/>
              <a:t>Provides routes for nutrients to reach cells and wastes to be removed.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6-06aCompactBone.jpg                                          0000859ASeagate                        BEAF77EE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345" y="757799"/>
            <a:ext cx="5300605" cy="492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Freeform 4"/>
          <p:cNvSpPr>
            <a:spLocks/>
          </p:cNvSpPr>
          <p:nvPr/>
        </p:nvSpPr>
        <p:spPr bwMode="auto">
          <a:xfrm>
            <a:off x="1490840" y="2175343"/>
            <a:ext cx="2802" cy="2801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69" name="Freeform 5"/>
          <p:cNvSpPr>
            <a:spLocks/>
          </p:cNvSpPr>
          <p:nvPr/>
        </p:nvSpPr>
        <p:spPr bwMode="auto">
          <a:xfrm>
            <a:off x="1560898" y="2186549"/>
            <a:ext cx="2802" cy="2801"/>
          </a:xfrm>
          <a:custGeom>
            <a:avLst/>
            <a:gdLst>
              <a:gd name="T0" fmla="*/ 0 w 2"/>
              <a:gd name="T1" fmla="*/ 0 h 2"/>
              <a:gd name="T2" fmla="*/ 2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0" y="0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70" name="Freeform 6"/>
          <p:cNvSpPr>
            <a:spLocks/>
          </p:cNvSpPr>
          <p:nvPr/>
        </p:nvSpPr>
        <p:spPr bwMode="auto">
          <a:xfrm>
            <a:off x="1496444" y="2136122"/>
            <a:ext cx="2802" cy="2801"/>
          </a:xfrm>
          <a:custGeom>
            <a:avLst/>
            <a:gdLst>
              <a:gd name="T0" fmla="*/ 0 w 2"/>
              <a:gd name="T1" fmla="*/ 0 h 2"/>
              <a:gd name="T2" fmla="*/ 2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0" y="0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71" name="Freeform 7"/>
          <p:cNvSpPr>
            <a:spLocks/>
          </p:cNvSpPr>
          <p:nvPr/>
        </p:nvSpPr>
        <p:spPr bwMode="auto">
          <a:xfrm>
            <a:off x="1479630" y="2108108"/>
            <a:ext cx="2802" cy="2801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80449" y="5698191"/>
            <a:ext cx="1971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(a)</a:t>
            </a:r>
            <a:endParaRPr lang="en-US" dirty="0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 flipV="1">
            <a:off x="1664584" y="3745567"/>
            <a:ext cx="613710" cy="159684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1510456" y="4401110"/>
            <a:ext cx="1067687" cy="1401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1577711" y="4882963"/>
            <a:ext cx="840699" cy="1401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>
            <a:off x="1695410" y="5364816"/>
            <a:ext cx="187756" cy="1401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77" name="Freeform 13"/>
          <p:cNvSpPr>
            <a:spLocks/>
          </p:cNvSpPr>
          <p:nvPr/>
        </p:nvSpPr>
        <p:spPr bwMode="auto">
          <a:xfrm>
            <a:off x="3233888" y="5432051"/>
            <a:ext cx="1120932" cy="224118"/>
          </a:xfrm>
          <a:custGeom>
            <a:avLst/>
            <a:gdLst>
              <a:gd name="T0" fmla="*/ 800 w 800"/>
              <a:gd name="T1" fmla="*/ 160 h 160"/>
              <a:gd name="T2" fmla="*/ 544 w 800"/>
              <a:gd name="T3" fmla="*/ 160 h 160"/>
              <a:gd name="T4" fmla="*/ 0 w 800"/>
              <a:gd name="T5" fmla="*/ 0 h 160"/>
              <a:gd name="T6" fmla="*/ 0 60000 65536"/>
              <a:gd name="T7" fmla="*/ 0 60000 65536"/>
              <a:gd name="T8" fmla="*/ 0 60000 65536"/>
              <a:gd name="T9" fmla="*/ 0 w 800"/>
              <a:gd name="T10" fmla="*/ 0 h 160"/>
              <a:gd name="T11" fmla="*/ 800 w 800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0" h="160">
                <a:moveTo>
                  <a:pt x="800" y="160"/>
                </a:moveTo>
                <a:lnTo>
                  <a:pt x="544" y="16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78" name="Freeform 14"/>
          <p:cNvSpPr>
            <a:spLocks/>
          </p:cNvSpPr>
          <p:nvPr/>
        </p:nvSpPr>
        <p:spPr bwMode="auto">
          <a:xfrm>
            <a:off x="3556156" y="4706471"/>
            <a:ext cx="798664" cy="725581"/>
          </a:xfrm>
          <a:custGeom>
            <a:avLst/>
            <a:gdLst>
              <a:gd name="T0" fmla="*/ 570 w 570"/>
              <a:gd name="T1" fmla="*/ 518 h 518"/>
              <a:gd name="T2" fmla="*/ 314 w 570"/>
              <a:gd name="T3" fmla="*/ 518 h 518"/>
              <a:gd name="T4" fmla="*/ 0 w 570"/>
              <a:gd name="T5" fmla="*/ 0 h 518"/>
              <a:gd name="T6" fmla="*/ 0 60000 65536"/>
              <a:gd name="T7" fmla="*/ 0 60000 65536"/>
              <a:gd name="T8" fmla="*/ 0 60000 65536"/>
              <a:gd name="T9" fmla="*/ 0 w 570"/>
              <a:gd name="T10" fmla="*/ 0 h 518"/>
              <a:gd name="T11" fmla="*/ 570 w 570"/>
              <a:gd name="T12" fmla="*/ 518 h 5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0" h="518">
                <a:moveTo>
                  <a:pt x="570" y="518"/>
                </a:moveTo>
                <a:lnTo>
                  <a:pt x="314" y="518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79" name="Freeform 15"/>
          <p:cNvSpPr>
            <a:spLocks/>
          </p:cNvSpPr>
          <p:nvPr/>
        </p:nvSpPr>
        <p:spPr bwMode="auto">
          <a:xfrm>
            <a:off x="4295971" y="5174316"/>
            <a:ext cx="58849" cy="1401"/>
          </a:xfrm>
          <a:custGeom>
            <a:avLst/>
            <a:gdLst>
              <a:gd name="T0" fmla="*/ 42 w 42"/>
              <a:gd name="T1" fmla="*/ 0 h 1588"/>
              <a:gd name="T2" fmla="*/ 0 w 42"/>
              <a:gd name="T3" fmla="*/ 0 h 1588"/>
              <a:gd name="T4" fmla="*/ 42 w 42"/>
              <a:gd name="T5" fmla="*/ 0 h 1588"/>
              <a:gd name="T6" fmla="*/ 0 60000 65536"/>
              <a:gd name="T7" fmla="*/ 0 60000 65536"/>
              <a:gd name="T8" fmla="*/ 0 60000 65536"/>
              <a:gd name="T9" fmla="*/ 0 w 42"/>
              <a:gd name="T10" fmla="*/ 0 h 1588"/>
              <a:gd name="T11" fmla="*/ 42 w 4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1588">
                <a:moveTo>
                  <a:pt x="42" y="0"/>
                </a:moveTo>
                <a:lnTo>
                  <a:pt x="0" y="0"/>
                </a:lnTo>
                <a:lnTo>
                  <a:pt x="42" y="0"/>
                </a:lnTo>
                <a:close/>
              </a:path>
            </a:pathLst>
          </a:cu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80" name="Freeform 16"/>
          <p:cNvSpPr>
            <a:spLocks/>
          </p:cNvSpPr>
          <p:nvPr/>
        </p:nvSpPr>
        <p:spPr bwMode="auto">
          <a:xfrm>
            <a:off x="6253398" y="2875711"/>
            <a:ext cx="339082" cy="299757"/>
          </a:xfrm>
          <a:custGeom>
            <a:avLst/>
            <a:gdLst>
              <a:gd name="T0" fmla="*/ 242 w 242"/>
              <a:gd name="T1" fmla="*/ 0 h 214"/>
              <a:gd name="T2" fmla="*/ 146 w 242"/>
              <a:gd name="T3" fmla="*/ 0 h 214"/>
              <a:gd name="T4" fmla="*/ 0 w 242"/>
              <a:gd name="T5" fmla="*/ 214 h 214"/>
              <a:gd name="T6" fmla="*/ 0 60000 65536"/>
              <a:gd name="T7" fmla="*/ 0 60000 65536"/>
              <a:gd name="T8" fmla="*/ 0 60000 65536"/>
              <a:gd name="T9" fmla="*/ 0 w 242"/>
              <a:gd name="T10" fmla="*/ 0 h 214"/>
              <a:gd name="T11" fmla="*/ 242 w 242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2" h="214">
                <a:moveTo>
                  <a:pt x="242" y="0"/>
                </a:moveTo>
                <a:lnTo>
                  <a:pt x="146" y="0"/>
                </a:lnTo>
                <a:lnTo>
                  <a:pt x="0" y="214"/>
                </a:lnTo>
              </a:path>
            </a:pathLst>
          </a:cu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81" name="Freeform 17"/>
          <p:cNvSpPr>
            <a:spLocks/>
          </p:cNvSpPr>
          <p:nvPr/>
        </p:nvSpPr>
        <p:spPr bwMode="auto">
          <a:xfrm>
            <a:off x="4029750" y="5076265"/>
            <a:ext cx="266221" cy="98051"/>
          </a:xfrm>
          <a:custGeom>
            <a:avLst/>
            <a:gdLst>
              <a:gd name="T0" fmla="*/ 190 w 190"/>
              <a:gd name="T1" fmla="*/ 70 h 70"/>
              <a:gd name="T2" fmla="*/ 0 w 190"/>
              <a:gd name="T3" fmla="*/ 70 h 70"/>
              <a:gd name="T4" fmla="*/ 0 w 190"/>
              <a:gd name="T5" fmla="*/ 0 h 70"/>
              <a:gd name="T6" fmla="*/ 0 60000 65536"/>
              <a:gd name="T7" fmla="*/ 0 60000 65536"/>
              <a:gd name="T8" fmla="*/ 0 60000 65536"/>
              <a:gd name="T9" fmla="*/ 0 w 190"/>
              <a:gd name="T10" fmla="*/ 0 h 70"/>
              <a:gd name="T11" fmla="*/ 190 w 190"/>
              <a:gd name="T12" fmla="*/ 70 h 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" h="70">
                <a:moveTo>
                  <a:pt x="190" y="70"/>
                </a:moveTo>
                <a:lnTo>
                  <a:pt x="0" y="7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>
            <a:off x="6188945" y="3471022"/>
            <a:ext cx="403535" cy="1401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V="1">
            <a:off x="4242726" y="5076265"/>
            <a:ext cx="1402" cy="98051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84" name="Freeform 20"/>
          <p:cNvSpPr>
            <a:spLocks/>
          </p:cNvSpPr>
          <p:nvPr/>
        </p:nvSpPr>
        <p:spPr bwMode="auto">
          <a:xfrm>
            <a:off x="3867215" y="1460968"/>
            <a:ext cx="406338" cy="347382"/>
          </a:xfrm>
          <a:custGeom>
            <a:avLst/>
            <a:gdLst>
              <a:gd name="T0" fmla="*/ 290 w 290"/>
              <a:gd name="T1" fmla="*/ 42 h 248"/>
              <a:gd name="T2" fmla="*/ 250 w 290"/>
              <a:gd name="T3" fmla="*/ 0 h 248"/>
              <a:gd name="T4" fmla="*/ 0 w 290"/>
              <a:gd name="T5" fmla="*/ 202 h 248"/>
              <a:gd name="T6" fmla="*/ 40 w 290"/>
              <a:gd name="T7" fmla="*/ 248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290"/>
              <a:gd name="T13" fmla="*/ 0 h 248"/>
              <a:gd name="T14" fmla="*/ 290 w 290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0" h="248">
                <a:moveTo>
                  <a:pt x="290" y="42"/>
                </a:moveTo>
                <a:lnTo>
                  <a:pt x="250" y="0"/>
                </a:lnTo>
                <a:lnTo>
                  <a:pt x="0" y="202"/>
                </a:lnTo>
                <a:lnTo>
                  <a:pt x="40" y="248"/>
                </a:lnTo>
              </a:path>
            </a:pathLst>
          </a:cu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85" name="Freeform 21"/>
          <p:cNvSpPr>
            <a:spLocks/>
          </p:cNvSpPr>
          <p:nvPr/>
        </p:nvSpPr>
        <p:spPr bwMode="auto">
          <a:xfrm>
            <a:off x="2751887" y="861453"/>
            <a:ext cx="1300281" cy="736787"/>
          </a:xfrm>
          <a:custGeom>
            <a:avLst/>
            <a:gdLst>
              <a:gd name="T0" fmla="*/ 0 w 928"/>
              <a:gd name="T1" fmla="*/ 0 h 526"/>
              <a:gd name="T2" fmla="*/ 446 w 928"/>
              <a:gd name="T3" fmla="*/ 0 h 526"/>
              <a:gd name="T4" fmla="*/ 928 w 928"/>
              <a:gd name="T5" fmla="*/ 526 h 526"/>
              <a:gd name="T6" fmla="*/ 0 60000 65536"/>
              <a:gd name="T7" fmla="*/ 0 60000 65536"/>
              <a:gd name="T8" fmla="*/ 0 60000 65536"/>
              <a:gd name="T9" fmla="*/ 0 w 928"/>
              <a:gd name="T10" fmla="*/ 0 h 526"/>
              <a:gd name="T11" fmla="*/ 928 w 928"/>
              <a:gd name="T12" fmla="*/ 526 h 5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8" h="526">
                <a:moveTo>
                  <a:pt x="0" y="0"/>
                </a:moveTo>
                <a:lnTo>
                  <a:pt x="446" y="0"/>
                </a:lnTo>
                <a:lnTo>
                  <a:pt x="928" y="526"/>
                </a:lnTo>
              </a:path>
            </a:pathLst>
          </a:cu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86" name="Freeform 22"/>
          <p:cNvSpPr>
            <a:spLocks/>
          </p:cNvSpPr>
          <p:nvPr/>
        </p:nvSpPr>
        <p:spPr bwMode="auto">
          <a:xfrm>
            <a:off x="2911620" y="1281674"/>
            <a:ext cx="504419" cy="338978"/>
          </a:xfrm>
          <a:custGeom>
            <a:avLst/>
            <a:gdLst>
              <a:gd name="T0" fmla="*/ 0 w 360"/>
              <a:gd name="T1" fmla="*/ 0 h 242"/>
              <a:gd name="T2" fmla="*/ 158 w 360"/>
              <a:gd name="T3" fmla="*/ 0 h 242"/>
              <a:gd name="T4" fmla="*/ 360 w 360"/>
              <a:gd name="T5" fmla="*/ 242 h 242"/>
              <a:gd name="T6" fmla="*/ 0 60000 65536"/>
              <a:gd name="T7" fmla="*/ 0 60000 65536"/>
              <a:gd name="T8" fmla="*/ 0 60000 65536"/>
              <a:gd name="T9" fmla="*/ 0 w 360"/>
              <a:gd name="T10" fmla="*/ 0 h 242"/>
              <a:gd name="T11" fmla="*/ 360 w 360"/>
              <a:gd name="T12" fmla="*/ 242 h 2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" h="242">
                <a:moveTo>
                  <a:pt x="0" y="0"/>
                </a:moveTo>
                <a:lnTo>
                  <a:pt x="158" y="0"/>
                </a:lnTo>
                <a:lnTo>
                  <a:pt x="360" y="242"/>
                </a:lnTo>
              </a:path>
            </a:pathLst>
          </a:cu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87" name="Freeform 23"/>
          <p:cNvSpPr>
            <a:spLocks/>
          </p:cNvSpPr>
          <p:nvPr/>
        </p:nvSpPr>
        <p:spPr bwMode="auto">
          <a:xfrm>
            <a:off x="2611771" y="1679483"/>
            <a:ext cx="605303" cy="479051"/>
          </a:xfrm>
          <a:custGeom>
            <a:avLst/>
            <a:gdLst>
              <a:gd name="T0" fmla="*/ 0 w 432"/>
              <a:gd name="T1" fmla="*/ 0 h 342"/>
              <a:gd name="T2" fmla="*/ 158 w 432"/>
              <a:gd name="T3" fmla="*/ 0 h 342"/>
              <a:gd name="T4" fmla="*/ 432 w 432"/>
              <a:gd name="T5" fmla="*/ 342 h 342"/>
              <a:gd name="T6" fmla="*/ 0 60000 65536"/>
              <a:gd name="T7" fmla="*/ 0 60000 65536"/>
              <a:gd name="T8" fmla="*/ 0 60000 65536"/>
              <a:gd name="T9" fmla="*/ 0 w 432"/>
              <a:gd name="T10" fmla="*/ 0 h 342"/>
              <a:gd name="T11" fmla="*/ 432 w 432"/>
              <a:gd name="T12" fmla="*/ 342 h 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342">
                <a:moveTo>
                  <a:pt x="0" y="0"/>
                </a:moveTo>
                <a:lnTo>
                  <a:pt x="158" y="0"/>
                </a:lnTo>
                <a:lnTo>
                  <a:pt x="432" y="342"/>
                </a:lnTo>
              </a:path>
            </a:pathLst>
          </a:cu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3133004" y="1267666"/>
            <a:ext cx="168140" cy="347382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2833155" y="1679483"/>
            <a:ext cx="269024" cy="518272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 flipH="1" flipV="1">
            <a:off x="1664584" y="3745567"/>
            <a:ext cx="613710" cy="1596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H="1">
            <a:off x="1510456" y="4401110"/>
            <a:ext cx="1067687" cy="140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 flipH="1">
            <a:off x="1577711" y="4882963"/>
            <a:ext cx="840699" cy="140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H="1">
            <a:off x="1695410" y="5364816"/>
            <a:ext cx="187756" cy="140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94" name="Freeform 30"/>
          <p:cNvSpPr>
            <a:spLocks/>
          </p:cNvSpPr>
          <p:nvPr/>
        </p:nvSpPr>
        <p:spPr bwMode="auto">
          <a:xfrm>
            <a:off x="3233888" y="5432051"/>
            <a:ext cx="1120932" cy="224118"/>
          </a:xfrm>
          <a:custGeom>
            <a:avLst/>
            <a:gdLst>
              <a:gd name="T0" fmla="*/ 800 w 800"/>
              <a:gd name="T1" fmla="*/ 160 h 160"/>
              <a:gd name="T2" fmla="*/ 544 w 800"/>
              <a:gd name="T3" fmla="*/ 160 h 160"/>
              <a:gd name="T4" fmla="*/ 0 w 800"/>
              <a:gd name="T5" fmla="*/ 0 h 160"/>
              <a:gd name="T6" fmla="*/ 0 60000 65536"/>
              <a:gd name="T7" fmla="*/ 0 60000 65536"/>
              <a:gd name="T8" fmla="*/ 0 60000 65536"/>
              <a:gd name="T9" fmla="*/ 0 w 800"/>
              <a:gd name="T10" fmla="*/ 0 h 160"/>
              <a:gd name="T11" fmla="*/ 800 w 800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0" h="160">
                <a:moveTo>
                  <a:pt x="800" y="160"/>
                </a:moveTo>
                <a:lnTo>
                  <a:pt x="544" y="16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95" name="Freeform 31"/>
          <p:cNvSpPr>
            <a:spLocks/>
          </p:cNvSpPr>
          <p:nvPr/>
        </p:nvSpPr>
        <p:spPr bwMode="auto">
          <a:xfrm>
            <a:off x="2984481" y="4740088"/>
            <a:ext cx="386721" cy="1126191"/>
          </a:xfrm>
          <a:custGeom>
            <a:avLst/>
            <a:gdLst>
              <a:gd name="T0" fmla="*/ 128 w 276"/>
              <a:gd name="T1" fmla="*/ 804 h 804"/>
              <a:gd name="T2" fmla="*/ 0 w 276"/>
              <a:gd name="T3" fmla="*/ 804 h 804"/>
              <a:gd name="T4" fmla="*/ 276 w 276"/>
              <a:gd name="T5" fmla="*/ 0 h 804"/>
              <a:gd name="T6" fmla="*/ 0 60000 65536"/>
              <a:gd name="T7" fmla="*/ 0 60000 65536"/>
              <a:gd name="T8" fmla="*/ 0 60000 65536"/>
              <a:gd name="T9" fmla="*/ 0 w 276"/>
              <a:gd name="T10" fmla="*/ 0 h 804"/>
              <a:gd name="T11" fmla="*/ 276 w 276"/>
              <a:gd name="T12" fmla="*/ 804 h 8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6" h="804">
                <a:moveTo>
                  <a:pt x="128" y="804"/>
                </a:moveTo>
                <a:lnTo>
                  <a:pt x="0" y="804"/>
                </a:lnTo>
                <a:lnTo>
                  <a:pt x="276" y="0"/>
                </a:lnTo>
              </a:path>
            </a:pathLst>
          </a:custGeom>
          <a:noFill/>
          <a:ln w="317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96" name="Freeform 32"/>
          <p:cNvSpPr>
            <a:spLocks/>
          </p:cNvSpPr>
          <p:nvPr/>
        </p:nvSpPr>
        <p:spPr bwMode="auto">
          <a:xfrm>
            <a:off x="2984481" y="4740088"/>
            <a:ext cx="386721" cy="1126191"/>
          </a:xfrm>
          <a:custGeom>
            <a:avLst/>
            <a:gdLst>
              <a:gd name="T0" fmla="*/ 128 w 276"/>
              <a:gd name="T1" fmla="*/ 804 h 804"/>
              <a:gd name="T2" fmla="*/ 0 w 276"/>
              <a:gd name="T3" fmla="*/ 804 h 804"/>
              <a:gd name="T4" fmla="*/ 276 w 276"/>
              <a:gd name="T5" fmla="*/ 0 h 804"/>
              <a:gd name="T6" fmla="*/ 0 60000 65536"/>
              <a:gd name="T7" fmla="*/ 0 60000 65536"/>
              <a:gd name="T8" fmla="*/ 0 60000 65536"/>
              <a:gd name="T9" fmla="*/ 0 w 276"/>
              <a:gd name="T10" fmla="*/ 0 h 804"/>
              <a:gd name="T11" fmla="*/ 276 w 276"/>
              <a:gd name="T12" fmla="*/ 804 h 8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6" h="804">
                <a:moveTo>
                  <a:pt x="128" y="804"/>
                </a:moveTo>
                <a:lnTo>
                  <a:pt x="0" y="804"/>
                </a:lnTo>
                <a:lnTo>
                  <a:pt x="27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97" name="Freeform 33"/>
          <p:cNvSpPr>
            <a:spLocks/>
          </p:cNvSpPr>
          <p:nvPr/>
        </p:nvSpPr>
        <p:spPr bwMode="auto">
          <a:xfrm>
            <a:off x="3556156" y="4706471"/>
            <a:ext cx="798664" cy="725581"/>
          </a:xfrm>
          <a:custGeom>
            <a:avLst/>
            <a:gdLst>
              <a:gd name="T0" fmla="*/ 570 w 570"/>
              <a:gd name="T1" fmla="*/ 518 h 518"/>
              <a:gd name="T2" fmla="*/ 314 w 570"/>
              <a:gd name="T3" fmla="*/ 518 h 518"/>
              <a:gd name="T4" fmla="*/ 0 w 570"/>
              <a:gd name="T5" fmla="*/ 0 h 518"/>
              <a:gd name="T6" fmla="*/ 0 60000 65536"/>
              <a:gd name="T7" fmla="*/ 0 60000 65536"/>
              <a:gd name="T8" fmla="*/ 0 60000 65536"/>
              <a:gd name="T9" fmla="*/ 0 w 570"/>
              <a:gd name="T10" fmla="*/ 0 h 518"/>
              <a:gd name="T11" fmla="*/ 570 w 570"/>
              <a:gd name="T12" fmla="*/ 518 h 5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0" h="518">
                <a:moveTo>
                  <a:pt x="570" y="518"/>
                </a:moveTo>
                <a:lnTo>
                  <a:pt x="314" y="51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98" name="Freeform 34"/>
          <p:cNvSpPr>
            <a:spLocks/>
          </p:cNvSpPr>
          <p:nvPr/>
        </p:nvSpPr>
        <p:spPr bwMode="auto">
          <a:xfrm>
            <a:off x="4295971" y="5174316"/>
            <a:ext cx="58849" cy="1401"/>
          </a:xfrm>
          <a:custGeom>
            <a:avLst/>
            <a:gdLst>
              <a:gd name="T0" fmla="*/ 42 w 42"/>
              <a:gd name="T1" fmla="*/ 0 h 1588"/>
              <a:gd name="T2" fmla="*/ 0 w 42"/>
              <a:gd name="T3" fmla="*/ 0 h 1588"/>
              <a:gd name="T4" fmla="*/ 42 w 42"/>
              <a:gd name="T5" fmla="*/ 0 h 1588"/>
              <a:gd name="T6" fmla="*/ 0 60000 65536"/>
              <a:gd name="T7" fmla="*/ 0 60000 65536"/>
              <a:gd name="T8" fmla="*/ 0 60000 65536"/>
              <a:gd name="T9" fmla="*/ 0 w 42"/>
              <a:gd name="T10" fmla="*/ 0 h 1588"/>
              <a:gd name="T11" fmla="*/ 42 w 42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1588">
                <a:moveTo>
                  <a:pt x="42" y="0"/>
                </a:moveTo>
                <a:lnTo>
                  <a:pt x="0" y="0"/>
                </a:lnTo>
                <a:lnTo>
                  <a:pt x="42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H="1">
            <a:off x="5757386" y="3476625"/>
            <a:ext cx="756629" cy="341779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 flipH="1" flipV="1">
            <a:off x="5928328" y="3032592"/>
            <a:ext cx="594094" cy="43562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301" name="Freeform 37"/>
          <p:cNvSpPr>
            <a:spLocks/>
          </p:cNvSpPr>
          <p:nvPr/>
        </p:nvSpPr>
        <p:spPr bwMode="auto">
          <a:xfrm>
            <a:off x="6250596" y="2875711"/>
            <a:ext cx="341884" cy="299757"/>
          </a:xfrm>
          <a:custGeom>
            <a:avLst/>
            <a:gdLst>
              <a:gd name="T0" fmla="*/ 244 w 244"/>
              <a:gd name="T1" fmla="*/ 0 h 214"/>
              <a:gd name="T2" fmla="*/ 148 w 244"/>
              <a:gd name="T3" fmla="*/ 0 h 214"/>
              <a:gd name="T4" fmla="*/ 0 w 244"/>
              <a:gd name="T5" fmla="*/ 214 h 214"/>
              <a:gd name="T6" fmla="*/ 0 60000 65536"/>
              <a:gd name="T7" fmla="*/ 0 60000 65536"/>
              <a:gd name="T8" fmla="*/ 0 60000 65536"/>
              <a:gd name="T9" fmla="*/ 0 w 244"/>
              <a:gd name="T10" fmla="*/ 0 h 214"/>
              <a:gd name="T11" fmla="*/ 244 w 244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" h="214">
                <a:moveTo>
                  <a:pt x="244" y="0"/>
                </a:moveTo>
                <a:lnTo>
                  <a:pt x="148" y="0"/>
                </a:lnTo>
                <a:lnTo>
                  <a:pt x="0" y="21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302" name="Freeform 38"/>
          <p:cNvSpPr>
            <a:spLocks/>
          </p:cNvSpPr>
          <p:nvPr/>
        </p:nvSpPr>
        <p:spPr bwMode="auto">
          <a:xfrm>
            <a:off x="4029750" y="5076265"/>
            <a:ext cx="266221" cy="98051"/>
          </a:xfrm>
          <a:custGeom>
            <a:avLst/>
            <a:gdLst>
              <a:gd name="T0" fmla="*/ 190 w 190"/>
              <a:gd name="T1" fmla="*/ 70 h 70"/>
              <a:gd name="T2" fmla="*/ 0 w 190"/>
              <a:gd name="T3" fmla="*/ 70 h 70"/>
              <a:gd name="T4" fmla="*/ 0 w 190"/>
              <a:gd name="T5" fmla="*/ 0 h 70"/>
              <a:gd name="T6" fmla="*/ 0 60000 65536"/>
              <a:gd name="T7" fmla="*/ 0 60000 65536"/>
              <a:gd name="T8" fmla="*/ 0 60000 65536"/>
              <a:gd name="T9" fmla="*/ 0 w 190"/>
              <a:gd name="T10" fmla="*/ 0 h 70"/>
              <a:gd name="T11" fmla="*/ 190 w 190"/>
              <a:gd name="T12" fmla="*/ 70 h 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" h="70">
                <a:moveTo>
                  <a:pt x="190" y="70"/>
                </a:moveTo>
                <a:lnTo>
                  <a:pt x="0" y="7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303" name="Freeform 39"/>
          <p:cNvSpPr>
            <a:spLocks/>
          </p:cNvSpPr>
          <p:nvPr/>
        </p:nvSpPr>
        <p:spPr bwMode="auto">
          <a:xfrm>
            <a:off x="3867215" y="1460968"/>
            <a:ext cx="406338" cy="347382"/>
          </a:xfrm>
          <a:custGeom>
            <a:avLst/>
            <a:gdLst>
              <a:gd name="T0" fmla="*/ 290 w 290"/>
              <a:gd name="T1" fmla="*/ 42 h 248"/>
              <a:gd name="T2" fmla="*/ 250 w 290"/>
              <a:gd name="T3" fmla="*/ 0 h 248"/>
              <a:gd name="T4" fmla="*/ 0 w 290"/>
              <a:gd name="T5" fmla="*/ 202 h 248"/>
              <a:gd name="T6" fmla="*/ 40 w 290"/>
              <a:gd name="T7" fmla="*/ 248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290"/>
              <a:gd name="T13" fmla="*/ 0 h 248"/>
              <a:gd name="T14" fmla="*/ 290 w 290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0" h="248">
                <a:moveTo>
                  <a:pt x="290" y="42"/>
                </a:moveTo>
                <a:lnTo>
                  <a:pt x="250" y="0"/>
                </a:lnTo>
                <a:lnTo>
                  <a:pt x="0" y="202"/>
                </a:lnTo>
                <a:lnTo>
                  <a:pt x="40" y="248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304" name="Freeform 40"/>
          <p:cNvSpPr>
            <a:spLocks/>
          </p:cNvSpPr>
          <p:nvPr/>
        </p:nvSpPr>
        <p:spPr bwMode="auto">
          <a:xfrm>
            <a:off x="2435224" y="861453"/>
            <a:ext cx="1616944" cy="736787"/>
          </a:xfrm>
          <a:custGeom>
            <a:avLst/>
            <a:gdLst>
              <a:gd name="T0" fmla="*/ 0 w 1154"/>
              <a:gd name="T1" fmla="*/ 0 h 526"/>
              <a:gd name="T2" fmla="*/ 672 w 1154"/>
              <a:gd name="T3" fmla="*/ 0 h 526"/>
              <a:gd name="T4" fmla="*/ 1154 w 1154"/>
              <a:gd name="T5" fmla="*/ 526 h 526"/>
              <a:gd name="T6" fmla="*/ 0 60000 65536"/>
              <a:gd name="T7" fmla="*/ 0 60000 65536"/>
              <a:gd name="T8" fmla="*/ 0 60000 65536"/>
              <a:gd name="T9" fmla="*/ 0 w 1154"/>
              <a:gd name="T10" fmla="*/ 0 h 526"/>
              <a:gd name="T11" fmla="*/ 1154 w 1154"/>
              <a:gd name="T12" fmla="*/ 526 h 5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4" h="526">
                <a:moveTo>
                  <a:pt x="0" y="0"/>
                </a:moveTo>
                <a:lnTo>
                  <a:pt x="672" y="0"/>
                </a:lnTo>
                <a:lnTo>
                  <a:pt x="1154" y="52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305" name="Freeform 41"/>
          <p:cNvSpPr>
            <a:spLocks/>
          </p:cNvSpPr>
          <p:nvPr/>
        </p:nvSpPr>
        <p:spPr bwMode="auto">
          <a:xfrm>
            <a:off x="2978876" y="1267666"/>
            <a:ext cx="437163" cy="352985"/>
          </a:xfrm>
          <a:custGeom>
            <a:avLst/>
            <a:gdLst>
              <a:gd name="T0" fmla="*/ 0 w 312"/>
              <a:gd name="T1" fmla="*/ 0 h 252"/>
              <a:gd name="T2" fmla="*/ 110 w 312"/>
              <a:gd name="T3" fmla="*/ 0 h 252"/>
              <a:gd name="T4" fmla="*/ 312 w 312"/>
              <a:gd name="T5" fmla="*/ 252 h 252"/>
              <a:gd name="T6" fmla="*/ 0 60000 65536"/>
              <a:gd name="T7" fmla="*/ 0 60000 65536"/>
              <a:gd name="T8" fmla="*/ 0 60000 65536"/>
              <a:gd name="T9" fmla="*/ 0 w 312"/>
              <a:gd name="T10" fmla="*/ 0 h 252"/>
              <a:gd name="T11" fmla="*/ 312 w 312"/>
              <a:gd name="T12" fmla="*/ 252 h 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" h="252">
                <a:moveTo>
                  <a:pt x="0" y="0"/>
                </a:moveTo>
                <a:lnTo>
                  <a:pt x="110" y="0"/>
                </a:lnTo>
                <a:lnTo>
                  <a:pt x="312" y="25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 flipV="1">
            <a:off x="4242726" y="5076265"/>
            <a:ext cx="1402" cy="9805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307" name="Line 43"/>
          <p:cNvSpPr>
            <a:spLocks noChangeShapeType="1"/>
          </p:cNvSpPr>
          <p:nvPr/>
        </p:nvSpPr>
        <p:spPr bwMode="auto">
          <a:xfrm>
            <a:off x="3133004" y="1267666"/>
            <a:ext cx="168140" cy="3445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308" name="Freeform 44"/>
          <p:cNvSpPr>
            <a:spLocks/>
          </p:cNvSpPr>
          <p:nvPr/>
        </p:nvSpPr>
        <p:spPr bwMode="auto">
          <a:xfrm>
            <a:off x="2533306" y="1679482"/>
            <a:ext cx="683768" cy="481853"/>
          </a:xfrm>
          <a:custGeom>
            <a:avLst/>
            <a:gdLst>
              <a:gd name="T0" fmla="*/ 0 w 488"/>
              <a:gd name="T1" fmla="*/ 0 h 344"/>
              <a:gd name="T2" fmla="*/ 214 w 488"/>
              <a:gd name="T3" fmla="*/ 0 h 344"/>
              <a:gd name="T4" fmla="*/ 488 w 488"/>
              <a:gd name="T5" fmla="*/ 344 h 344"/>
              <a:gd name="T6" fmla="*/ 0 60000 65536"/>
              <a:gd name="T7" fmla="*/ 0 60000 65536"/>
              <a:gd name="T8" fmla="*/ 0 60000 65536"/>
              <a:gd name="T9" fmla="*/ 0 w 488"/>
              <a:gd name="T10" fmla="*/ 0 h 344"/>
              <a:gd name="T11" fmla="*/ 488 w 488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8" h="344">
                <a:moveTo>
                  <a:pt x="0" y="0"/>
                </a:moveTo>
                <a:lnTo>
                  <a:pt x="214" y="0"/>
                </a:lnTo>
                <a:lnTo>
                  <a:pt x="488" y="34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309" name="Line 45"/>
          <p:cNvSpPr>
            <a:spLocks noChangeShapeType="1"/>
          </p:cNvSpPr>
          <p:nvPr/>
        </p:nvSpPr>
        <p:spPr bwMode="auto">
          <a:xfrm>
            <a:off x="2833155" y="1679482"/>
            <a:ext cx="266221" cy="51547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310" name="Line 46"/>
          <p:cNvSpPr>
            <a:spLocks noChangeShapeType="1"/>
          </p:cNvSpPr>
          <p:nvPr/>
        </p:nvSpPr>
        <p:spPr bwMode="auto">
          <a:xfrm flipH="1">
            <a:off x="6188945" y="3471022"/>
            <a:ext cx="403535" cy="140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311" name="Line 47"/>
          <p:cNvSpPr>
            <a:spLocks noChangeShapeType="1"/>
          </p:cNvSpPr>
          <p:nvPr/>
        </p:nvSpPr>
        <p:spPr bwMode="auto">
          <a:xfrm flipH="1">
            <a:off x="5757386" y="3471022"/>
            <a:ext cx="767838" cy="34738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 flipH="1" flipV="1">
            <a:off x="5928328" y="3032593"/>
            <a:ext cx="599698" cy="43843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1313" name="Rectangle 49"/>
          <p:cNvSpPr>
            <a:spLocks noChangeArrowheads="1"/>
          </p:cNvSpPr>
          <p:nvPr/>
        </p:nvSpPr>
        <p:spPr bwMode="auto">
          <a:xfrm>
            <a:off x="780449" y="3675530"/>
            <a:ext cx="8367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Perforating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(</a:t>
            </a:r>
            <a:r>
              <a:rPr lang="en-US" sz="1200" b="1" dirty="0" err="1">
                <a:solidFill>
                  <a:srgbClr val="000000"/>
                </a:solidFill>
              </a:rPr>
              <a:t>Sharpey’s</a:t>
            </a:r>
            <a:r>
              <a:rPr lang="en-US" sz="1200" b="1" dirty="0">
                <a:solidFill>
                  <a:srgbClr val="000000"/>
                </a:solidFill>
              </a:rPr>
              <a:t>)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fibers</a:t>
            </a:r>
            <a:endParaRPr lang="en-US" dirty="0"/>
          </a:p>
        </p:txBody>
      </p:sp>
      <p:sp>
        <p:nvSpPr>
          <p:cNvPr id="11314" name="Rectangle 50"/>
          <p:cNvSpPr>
            <a:spLocks noChangeArrowheads="1"/>
          </p:cNvSpPr>
          <p:nvPr/>
        </p:nvSpPr>
        <p:spPr bwMode="auto">
          <a:xfrm>
            <a:off x="780449" y="4294654"/>
            <a:ext cx="6123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Compact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bone</a:t>
            </a:r>
            <a:endParaRPr lang="en-US" dirty="0"/>
          </a:p>
        </p:txBody>
      </p:sp>
      <p:sp>
        <p:nvSpPr>
          <p:cNvPr id="11315" name="Rectangle 51"/>
          <p:cNvSpPr>
            <a:spLocks noChangeArrowheads="1"/>
          </p:cNvSpPr>
          <p:nvPr/>
        </p:nvSpPr>
        <p:spPr bwMode="auto">
          <a:xfrm>
            <a:off x="780449" y="4776507"/>
            <a:ext cx="8912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</a:rPr>
              <a:t>Periosteal</a:t>
            </a:r>
            <a:endParaRPr lang="en-US" sz="1200" b="1" dirty="0">
              <a:solidFill>
                <a:srgbClr val="000000"/>
              </a:solidFill>
            </a:endParaRPr>
          </a:p>
          <a:p>
            <a:r>
              <a:rPr lang="en-US" sz="1200" b="1" dirty="0">
                <a:solidFill>
                  <a:srgbClr val="000000"/>
                </a:solidFill>
              </a:rPr>
              <a:t>blood vessel</a:t>
            </a:r>
            <a:endParaRPr lang="en-US" dirty="0"/>
          </a:p>
        </p:txBody>
      </p:sp>
      <p:sp>
        <p:nvSpPr>
          <p:cNvPr id="11316" name="Rectangle 52"/>
          <p:cNvSpPr>
            <a:spLocks noChangeArrowheads="1"/>
          </p:cNvSpPr>
          <p:nvPr/>
        </p:nvSpPr>
        <p:spPr bwMode="auto">
          <a:xfrm>
            <a:off x="780449" y="5249956"/>
            <a:ext cx="79989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</a:rPr>
              <a:t>Periosteum</a:t>
            </a:r>
            <a:endParaRPr lang="en-US" dirty="0"/>
          </a:p>
        </p:txBody>
      </p:sp>
      <p:sp>
        <p:nvSpPr>
          <p:cNvPr id="11317" name="Rectangle 53"/>
          <p:cNvSpPr>
            <a:spLocks noChangeArrowheads="1"/>
          </p:cNvSpPr>
          <p:nvPr/>
        </p:nvSpPr>
        <p:spPr bwMode="auto">
          <a:xfrm>
            <a:off x="4375838" y="5555316"/>
            <a:ext cx="89768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Blood vessel</a:t>
            </a:r>
            <a:endParaRPr lang="en-US" dirty="0"/>
          </a:p>
        </p:txBody>
      </p:sp>
      <p:sp>
        <p:nvSpPr>
          <p:cNvPr id="11318" name="Rectangle 54"/>
          <p:cNvSpPr>
            <a:spLocks noChangeArrowheads="1"/>
          </p:cNvSpPr>
          <p:nvPr/>
        </p:nvSpPr>
        <p:spPr bwMode="auto">
          <a:xfrm>
            <a:off x="3184848" y="5765427"/>
            <a:ext cx="22025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</a:rPr>
              <a:t>Endosteum</a:t>
            </a:r>
            <a:r>
              <a:rPr lang="en-US" sz="1200" b="1" dirty="0">
                <a:solidFill>
                  <a:srgbClr val="000000"/>
                </a:solidFill>
              </a:rPr>
              <a:t> lining bony canals 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and covering </a:t>
            </a:r>
            <a:r>
              <a:rPr lang="en-US" sz="1200" b="1" dirty="0" err="1">
                <a:solidFill>
                  <a:srgbClr val="000000"/>
                </a:solidFill>
              </a:rPr>
              <a:t>trabeculae</a:t>
            </a:r>
            <a:endParaRPr lang="en-US" dirty="0"/>
          </a:p>
        </p:txBody>
      </p:sp>
      <p:sp>
        <p:nvSpPr>
          <p:cNvPr id="11319" name="Rectangle 55"/>
          <p:cNvSpPr>
            <a:spLocks noChangeArrowheads="1"/>
          </p:cNvSpPr>
          <p:nvPr/>
        </p:nvSpPr>
        <p:spPr bwMode="auto">
          <a:xfrm>
            <a:off x="4375837" y="5076265"/>
            <a:ext cx="1877561" cy="18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Central (</a:t>
            </a:r>
            <a:r>
              <a:rPr lang="en-US" sz="1200" b="1" dirty="0" err="1">
                <a:solidFill>
                  <a:srgbClr val="000000"/>
                </a:solidFill>
              </a:rPr>
              <a:t>Haversian</a:t>
            </a:r>
            <a:r>
              <a:rPr lang="en-US" sz="1200" b="1" dirty="0">
                <a:solidFill>
                  <a:srgbClr val="000000"/>
                </a:solidFill>
              </a:rPr>
              <a:t>) canal</a:t>
            </a:r>
            <a:endParaRPr lang="en-US" dirty="0"/>
          </a:p>
        </p:txBody>
      </p:sp>
      <p:sp>
        <p:nvSpPr>
          <p:cNvPr id="11320" name="Rectangle 56"/>
          <p:cNvSpPr>
            <a:spLocks noChangeArrowheads="1"/>
          </p:cNvSpPr>
          <p:nvPr/>
        </p:nvSpPr>
        <p:spPr bwMode="auto">
          <a:xfrm>
            <a:off x="6612097" y="3372971"/>
            <a:ext cx="92172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Spongy bone</a:t>
            </a:r>
            <a:endParaRPr lang="en-US" dirty="0"/>
          </a:p>
        </p:txBody>
      </p:sp>
      <p:sp>
        <p:nvSpPr>
          <p:cNvPr id="11321" name="Rectangle 57"/>
          <p:cNvSpPr>
            <a:spLocks noChangeArrowheads="1"/>
          </p:cNvSpPr>
          <p:nvPr/>
        </p:nvSpPr>
        <p:spPr bwMode="auto">
          <a:xfrm>
            <a:off x="6612097" y="2776258"/>
            <a:ext cx="16414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Blood vessel continues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into </a:t>
            </a:r>
            <a:r>
              <a:rPr lang="en-US" sz="1200" b="1" dirty="0" err="1">
                <a:solidFill>
                  <a:srgbClr val="000000"/>
                </a:solidFill>
              </a:rPr>
              <a:t>medullary</a:t>
            </a:r>
            <a:r>
              <a:rPr lang="en-US" sz="1200" b="1" dirty="0">
                <a:solidFill>
                  <a:srgbClr val="000000"/>
                </a:solidFill>
              </a:rPr>
              <a:t> cavity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containing marrow</a:t>
            </a:r>
            <a:endParaRPr lang="en-US" dirty="0"/>
          </a:p>
        </p:txBody>
      </p:sp>
      <p:sp>
        <p:nvSpPr>
          <p:cNvPr id="11322" name="Rectangle 58"/>
          <p:cNvSpPr>
            <a:spLocks noChangeArrowheads="1"/>
          </p:cNvSpPr>
          <p:nvPr/>
        </p:nvSpPr>
        <p:spPr bwMode="auto">
          <a:xfrm>
            <a:off x="1817311" y="750794"/>
            <a:ext cx="1417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</a:rPr>
              <a:t>Osteon</a:t>
            </a:r>
            <a:endParaRPr lang="en-US" sz="1200" b="1" dirty="0">
              <a:solidFill>
                <a:srgbClr val="000000"/>
              </a:solidFill>
            </a:endParaRPr>
          </a:p>
          <a:p>
            <a:r>
              <a:rPr lang="en-US" sz="1200" b="1" dirty="0">
                <a:solidFill>
                  <a:srgbClr val="000000"/>
                </a:solidFill>
              </a:rPr>
              <a:t>(</a:t>
            </a:r>
            <a:r>
              <a:rPr lang="en-US" sz="1200" b="1" dirty="0" err="1">
                <a:solidFill>
                  <a:srgbClr val="000000"/>
                </a:solidFill>
              </a:rPr>
              <a:t>Haversian</a:t>
            </a:r>
            <a:r>
              <a:rPr lang="en-US" sz="1200" b="1" dirty="0">
                <a:solidFill>
                  <a:srgbClr val="000000"/>
                </a:solidFill>
              </a:rPr>
              <a:t> system)</a:t>
            </a:r>
            <a:endParaRPr lang="en-US" dirty="0"/>
          </a:p>
        </p:txBody>
      </p:sp>
      <p:sp>
        <p:nvSpPr>
          <p:cNvPr id="11323" name="Rectangle 59"/>
          <p:cNvSpPr>
            <a:spLocks noChangeArrowheads="1"/>
          </p:cNvSpPr>
          <p:nvPr/>
        </p:nvSpPr>
        <p:spPr bwMode="auto">
          <a:xfrm>
            <a:off x="1800497" y="1171015"/>
            <a:ext cx="1138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Circumferential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lamellae</a:t>
            </a:r>
            <a:endParaRPr lang="en-US" dirty="0"/>
          </a:p>
        </p:txBody>
      </p:sp>
      <p:sp>
        <p:nvSpPr>
          <p:cNvPr id="11324" name="Rectangle 60"/>
          <p:cNvSpPr>
            <a:spLocks noChangeArrowheads="1"/>
          </p:cNvSpPr>
          <p:nvPr/>
        </p:nvSpPr>
        <p:spPr bwMode="auto">
          <a:xfrm>
            <a:off x="1800497" y="1574427"/>
            <a:ext cx="63158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Lamellae</a:t>
            </a:r>
            <a:endParaRPr lang="en-US" dirty="0"/>
          </a:p>
        </p:txBody>
      </p:sp>
      <p:sp>
        <p:nvSpPr>
          <p:cNvPr id="11325" name="Rectangle 61"/>
          <p:cNvSpPr>
            <a:spLocks noChangeArrowheads="1"/>
          </p:cNvSpPr>
          <p:nvPr/>
        </p:nvSpPr>
        <p:spPr bwMode="auto">
          <a:xfrm>
            <a:off x="4375837" y="5334000"/>
            <a:ext cx="2303515" cy="18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Perforating (Volkmann’s) canal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3" grpId="0"/>
      <p:bldP spid="11314" grpId="0"/>
      <p:bldP spid="11315" grpId="0"/>
      <p:bldP spid="11316" grpId="0"/>
      <p:bldP spid="11317" grpId="0"/>
      <p:bldP spid="11318" grpId="0"/>
      <p:bldP spid="11319" grpId="0"/>
      <p:bldP spid="11320" grpId="0"/>
      <p:bldP spid="11321" grpId="0"/>
      <p:bldP spid="11322" grpId="0"/>
      <p:bldP spid="11323" grpId="0"/>
      <p:bldP spid="11324" grpId="0"/>
      <p:bldP spid="113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Remodeling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Bone is an active and dynamic tissue.</a:t>
            </a:r>
          </a:p>
          <a:p>
            <a:pPr lvl="1"/>
            <a:r>
              <a:rPr lang="en-US" dirty="0"/>
              <a:t>Every week we recycle 5-7% of our bone mass!</a:t>
            </a:r>
          </a:p>
          <a:p>
            <a:pPr lvl="1"/>
            <a:r>
              <a:rPr lang="en-US" dirty="0" smtClean="0"/>
              <a:t>Changes in bone architecture occur continually.</a:t>
            </a:r>
          </a:p>
          <a:p>
            <a:pPr lvl="1"/>
            <a:r>
              <a:rPr lang="en-US" dirty="0" smtClean="0"/>
              <a:t>Even </a:t>
            </a:r>
            <a:r>
              <a:rPr lang="en-US" dirty="0"/>
              <a:t>after bones reach their adult shapes and sizes, they continue to be renewed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Remodeling occurs when bone deposits and bone </a:t>
            </a:r>
            <a:r>
              <a:rPr lang="en-US" dirty="0" err="1" smtClean="0"/>
              <a:t>resorption</a:t>
            </a:r>
            <a:r>
              <a:rPr lang="en-US" dirty="0" smtClean="0"/>
              <a:t> occur together</a:t>
            </a:r>
            <a:endParaRPr lang="en-US" dirty="0"/>
          </a:p>
        </p:txBody>
      </p:sp>
      <p:pic>
        <p:nvPicPr>
          <p:cNvPr id="1026" name="Picture 2" descr="http://fit50.com/wp-content/uploads/2012/05/Skele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346" y="132629"/>
            <a:ext cx="1181580" cy="177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it50.com/wp-content/uploads/2012/05/Skele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628"/>
            <a:ext cx="1181580" cy="177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0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Remodeling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181601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Occurs: surface of </a:t>
            </a:r>
            <a:r>
              <a:rPr lang="en-US" b="1" dirty="0" err="1" smtClean="0"/>
              <a:t>periosteum</a:t>
            </a:r>
            <a:r>
              <a:rPr lang="en-US" b="1" dirty="0" smtClean="0"/>
              <a:t> &amp; </a:t>
            </a:r>
            <a:r>
              <a:rPr lang="en-US" b="1" dirty="0" err="1" smtClean="0"/>
              <a:t>endosteum</a:t>
            </a:r>
            <a:endParaRPr lang="en-US" b="1" dirty="0" smtClean="0"/>
          </a:p>
          <a:p>
            <a:r>
              <a:rPr lang="en-US" b="1" dirty="0" smtClean="0"/>
              <a:t>Coordinated by:</a:t>
            </a:r>
          </a:p>
          <a:p>
            <a:pPr>
              <a:buNone/>
            </a:pPr>
            <a:r>
              <a:rPr lang="en-US" b="1" dirty="0" smtClean="0"/>
              <a:t>	a) </a:t>
            </a:r>
            <a:r>
              <a:rPr lang="en-US" b="1" dirty="0" err="1" smtClean="0"/>
              <a:t>Osteoclasts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	-  </a:t>
            </a:r>
            <a:r>
              <a:rPr lang="en-US" sz="3000" dirty="0" smtClean="0"/>
              <a:t>bone destroying cells</a:t>
            </a:r>
            <a:endParaRPr lang="en-US" dirty="0"/>
          </a:p>
          <a:p>
            <a:pPr>
              <a:buNone/>
            </a:pPr>
            <a:r>
              <a:rPr lang="en-US" b="1" dirty="0" smtClean="0"/>
              <a:t>	b) </a:t>
            </a:r>
            <a:r>
              <a:rPr lang="en-US" b="1" dirty="0" err="1" smtClean="0"/>
              <a:t>Osteoblasts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	- </a:t>
            </a:r>
            <a:r>
              <a:rPr lang="en-US" sz="3000" dirty="0" smtClean="0"/>
              <a:t>bone forming cells that synthesize the   </a:t>
            </a:r>
          </a:p>
          <a:p>
            <a:pPr>
              <a:buNone/>
            </a:pPr>
            <a:r>
              <a:rPr lang="en-US" sz="3000" dirty="0" smtClean="0"/>
              <a:t>           organic components of the bone matrix</a:t>
            </a:r>
          </a:p>
        </p:txBody>
      </p:sp>
    </p:spTree>
    <p:extLst>
      <p:ext uri="{BB962C8B-B14F-4D97-AF65-F5344CB8AC3E}">
        <p14:creationId xmlns:p14="http://schemas.microsoft.com/office/powerpoint/2010/main" val="275828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Remodeling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Total bone mass remains constant, rates for both are essentially equal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Bone Deposit</a:t>
            </a:r>
          </a:p>
          <a:p>
            <a:pPr lvl="1"/>
            <a:r>
              <a:rPr lang="en-US" dirty="0" smtClean="0"/>
              <a:t>Occurs wherever bone is injured or added bone strength is required</a:t>
            </a:r>
          </a:p>
          <a:p>
            <a:pPr lvl="1"/>
            <a:r>
              <a:rPr lang="en-US" dirty="0" smtClean="0"/>
              <a:t>Done by </a:t>
            </a:r>
            <a:r>
              <a:rPr lang="en-US" dirty="0" err="1" smtClean="0"/>
              <a:t>osteoblasts</a:t>
            </a:r>
            <a:r>
              <a:rPr lang="en-US" dirty="0" smtClean="0"/>
              <a:t> </a:t>
            </a:r>
          </a:p>
          <a:p>
            <a:pPr marL="0" lvl="1" indent="457200">
              <a:buFont typeface="Arial" pitchFamily="34" charset="0"/>
              <a:buChar char="•"/>
            </a:pPr>
            <a:r>
              <a:rPr lang="en-US" sz="3200" b="1" dirty="0" smtClean="0"/>
              <a:t>Bone </a:t>
            </a:r>
            <a:r>
              <a:rPr lang="en-US" sz="3200" b="1" dirty="0" err="1" smtClean="0"/>
              <a:t>Resorption</a:t>
            </a:r>
            <a:endParaRPr lang="en-US" sz="3200" b="1" dirty="0" smtClean="0"/>
          </a:p>
          <a:p>
            <a:pPr marL="0" lvl="1" indent="457200">
              <a:buNone/>
            </a:pPr>
            <a:r>
              <a:rPr lang="en-US" dirty="0" smtClean="0"/>
              <a:t>-  Done by </a:t>
            </a:r>
            <a:r>
              <a:rPr lang="en-US" dirty="0" err="1" smtClean="0"/>
              <a:t>osteoclasts</a:t>
            </a:r>
            <a:endParaRPr lang="en-US" dirty="0" smtClean="0"/>
          </a:p>
          <a:p>
            <a:pPr marL="0" lvl="1" indent="457200">
              <a:buNone/>
            </a:pPr>
            <a:endParaRPr lang="en-US" dirty="0" smtClean="0"/>
          </a:p>
          <a:p>
            <a:pPr marL="0" lvl="1" indent="457200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05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Remodeling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Serves two purposes:</a:t>
            </a:r>
          </a:p>
          <a:p>
            <a:pPr marL="457200" lvl="1" indent="0">
              <a:buNone/>
            </a:pPr>
            <a:r>
              <a:rPr lang="en-US" dirty="0" smtClean="0"/>
              <a:t>1) Renews </a:t>
            </a:r>
            <a:r>
              <a:rPr lang="en-US" dirty="0"/>
              <a:t>bone tissue before deterioration sets in.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2) Redistributes </a:t>
            </a:r>
            <a:r>
              <a:rPr lang="en-US" dirty="0"/>
              <a:t>bone matrix along lines of mechanical stress (changes throughout life)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6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Remodeling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10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In a healthy person the total bone mass stays constant!</a:t>
            </a:r>
          </a:p>
          <a:p>
            <a:pPr lvl="1"/>
            <a:r>
              <a:rPr lang="en-US" dirty="0" smtClean="0"/>
              <a:t>Amount broken down = amount replaced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bone tissue remains in place for long periods of time, the calcium crystallizes and becomes brittle.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benvenuemedical.com/sites/default/files/ostiobon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7"/>
          <a:stretch/>
        </p:blipFill>
        <p:spPr bwMode="auto">
          <a:xfrm>
            <a:off x="6629400" y="4840701"/>
            <a:ext cx="2383225" cy="194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Repair!!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257" y="1600200"/>
            <a:ext cx="5943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Treated by </a:t>
            </a:r>
          </a:p>
          <a:p>
            <a:r>
              <a:rPr lang="en-US" dirty="0" smtClean="0"/>
              <a:t>Reduction=the realignment of the broken ends</a:t>
            </a:r>
          </a:p>
          <a:p>
            <a:pPr lvl="1"/>
            <a:r>
              <a:rPr lang="en-US" u="sng" dirty="0" smtClean="0"/>
              <a:t>Closed (external) reduction</a:t>
            </a:r>
          </a:p>
          <a:p>
            <a:pPr lvl="2"/>
            <a:r>
              <a:rPr lang="en-US" dirty="0" smtClean="0"/>
              <a:t>Coaxed into position by physician’s hands</a:t>
            </a:r>
          </a:p>
          <a:p>
            <a:pPr lvl="1"/>
            <a:r>
              <a:rPr lang="en-US" u="sng" dirty="0" smtClean="0"/>
              <a:t>Open (internal) reduction</a:t>
            </a:r>
          </a:p>
          <a:p>
            <a:pPr lvl="2"/>
            <a:r>
              <a:rPr lang="en-US" dirty="0" smtClean="0"/>
              <a:t>Secured together by pins or wires</a:t>
            </a:r>
          </a:p>
          <a:p>
            <a:r>
              <a:rPr lang="en-US" dirty="0" smtClean="0"/>
              <a:t>Immobilized by a cast or traction to allow healing process to begin</a:t>
            </a:r>
          </a:p>
        </p:txBody>
      </p:sp>
      <p:pic>
        <p:nvPicPr>
          <p:cNvPr id="12290" name="Picture 2" descr="http://t2.gstatic.com/images?q=tbn:ANd9GcTDNs3lb43EjlK5OKEzuX1Dz6n0Nc0Fi4u3vCzanqfywfXQSdo&amp;t=1&amp;usg=__aSZdjfHpnZF5hpQ6XKSIh6BtS4w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"/>
            <a:ext cx="1704975" cy="2438400"/>
          </a:xfrm>
          <a:prstGeom prst="rect">
            <a:avLst/>
          </a:prstGeom>
          <a:noFill/>
        </p:spPr>
      </p:pic>
      <p:pic>
        <p:nvPicPr>
          <p:cNvPr id="5" name="Picture 2" descr="stock photo : An xray of a broken pelvis/hip with metal pins holding it together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6812" y="3200400"/>
            <a:ext cx="3315331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551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-13HealBoneFrac_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822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Repair!! -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971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Hematoma formation</a:t>
            </a:r>
          </a:p>
          <a:p>
            <a:pPr lvl="1"/>
            <a:r>
              <a:rPr lang="en-US" dirty="0" smtClean="0"/>
              <a:t>Blood vessels crossing the fracture line are broken in the bone and periosteum (possibly surrounding tissue) and bleeding occurs.</a:t>
            </a:r>
          </a:p>
          <a:p>
            <a:pPr lvl="1"/>
            <a:r>
              <a:rPr lang="en-US" dirty="0" smtClean="0"/>
              <a:t>Hematoma forms </a:t>
            </a:r>
            <a:r>
              <a:rPr lang="en-US" dirty="0" smtClean="0">
                <a:sym typeface="Wingdings" pitchFamily="2" charset="2"/>
              </a:rPr>
              <a:t> mass of clotted blood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Because of reduced blood supply, nearby bone cells around the fracture start to die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Surrounding tissue becomes swollen and painful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-05Osteon_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95400"/>
            <a:ext cx="3581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Microscopic Anatomy of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410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Bone looks dense and solid, but it is riddled with passageways!!</a:t>
            </a:r>
          </a:p>
          <a:p>
            <a:r>
              <a:rPr lang="en-US" u="sng" dirty="0" smtClean="0"/>
              <a:t>Osteon</a:t>
            </a:r>
            <a:r>
              <a:rPr lang="en-US" dirty="0" smtClean="0"/>
              <a:t> (Haversian system)</a:t>
            </a:r>
          </a:p>
          <a:p>
            <a:pPr lvl="1"/>
            <a:r>
              <a:rPr lang="en-US" dirty="0" smtClean="0"/>
              <a:t>Basic structural unit of compact bone</a:t>
            </a:r>
          </a:p>
          <a:p>
            <a:pPr lvl="1"/>
            <a:r>
              <a:rPr lang="en-US" dirty="0" smtClean="0"/>
              <a:t>Tiny weight-bearing pillars </a:t>
            </a:r>
            <a:r>
              <a:rPr lang="en-US" dirty="0" smtClean="0">
                <a:sym typeface="Wingdings" pitchFamily="2" charset="2"/>
              </a:rPr>
              <a:t> looks like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growth rings of a tree trunk.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-13HealBoneFrac_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822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Repair!! -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32004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Fibrocartilaginous callus formation</a:t>
            </a:r>
          </a:p>
          <a:p>
            <a:pPr lvl="1"/>
            <a:r>
              <a:rPr lang="en-US" sz="2400" dirty="0" smtClean="0"/>
              <a:t>Starts within a couple of days </a:t>
            </a:r>
            <a:r>
              <a:rPr lang="en-US" sz="2400" dirty="0" smtClean="0">
                <a:sym typeface="Wingdings" pitchFamily="2" charset="2"/>
              </a:rPr>
              <a:t> takes about 3 weeks to complete</a:t>
            </a:r>
            <a:endParaRPr lang="en-US" sz="2400" dirty="0" smtClean="0"/>
          </a:p>
          <a:p>
            <a:pPr lvl="1"/>
            <a:r>
              <a:rPr lang="en-US" sz="2400" dirty="0" smtClean="0"/>
              <a:t>Capillaries grow into the hematoma and phagocytic cells invade the area </a:t>
            </a:r>
            <a:r>
              <a:rPr lang="en-US" sz="2400" dirty="0" smtClean="0">
                <a:sym typeface="Wingdings" pitchFamily="2" charset="2"/>
              </a:rPr>
              <a:t> debris is cleaned up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Fibroblasts (collagen makers) and osteoblasts (bone makers)  invade the area from the surrounding area and begin reconstructing bone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0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-13HealBoneFrac_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822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Repair!! -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3124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Fibrocartilaginous callus formation</a:t>
            </a:r>
          </a:p>
          <a:p>
            <a:pPr lvl="1"/>
            <a:r>
              <a:rPr lang="en-US" dirty="0" smtClean="0"/>
              <a:t>Fibroblasts produce collagen fibers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span the break and connect the broken bone end</a:t>
            </a:r>
          </a:p>
          <a:p>
            <a:pPr lvl="1"/>
            <a:r>
              <a:rPr lang="en-US" dirty="0" smtClean="0"/>
              <a:t>Osteoblasts </a:t>
            </a:r>
            <a:r>
              <a:rPr lang="en-US" b="1" dirty="0" smtClean="0"/>
              <a:t>begin forming </a:t>
            </a:r>
            <a:r>
              <a:rPr lang="en-US" dirty="0" smtClean="0"/>
              <a:t>spongy bone (close to blood supply)</a:t>
            </a:r>
          </a:p>
          <a:p>
            <a:pPr lvl="1"/>
            <a:r>
              <a:rPr lang="en-US" dirty="0"/>
              <a:t>Some fibroblasts differentiate into </a:t>
            </a:r>
            <a:r>
              <a:rPr lang="en-US" dirty="0" err="1"/>
              <a:t>chondroblasts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in areas far away from blood supply  secrete a cartilage </a:t>
            </a:r>
            <a:r>
              <a:rPr lang="en-US" dirty="0" smtClean="0">
                <a:sym typeface="Wingdings" pitchFamily="2" charset="2"/>
              </a:rPr>
              <a:t>matrix  bulges externally</a:t>
            </a:r>
            <a:endParaRPr lang="en-US" dirty="0" smtClean="0"/>
          </a:p>
          <a:p>
            <a:pPr lvl="1"/>
            <a:r>
              <a:rPr lang="en-US" dirty="0" err="1" smtClean="0"/>
              <a:t>Fibrocartilaginous</a:t>
            </a:r>
            <a:r>
              <a:rPr lang="en-US" dirty="0" smtClean="0"/>
              <a:t> callus is the body’s natural splint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-13HealBoneFrac_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822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Repair!! -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Bony callus formation</a:t>
            </a:r>
          </a:p>
          <a:p>
            <a:pPr lvl="1"/>
            <a:r>
              <a:rPr lang="en-US" dirty="0" smtClean="0"/>
              <a:t>Starts within a few days in areas closer to blood supply </a:t>
            </a:r>
            <a:r>
              <a:rPr lang="en-US" dirty="0" smtClean="0">
                <a:sym typeface="Wingdings" pitchFamily="2" charset="2"/>
              </a:rPr>
              <a:t> 2 </a:t>
            </a:r>
            <a:r>
              <a:rPr lang="en-US" dirty="0" smtClean="0"/>
              <a:t>months until firm union</a:t>
            </a:r>
          </a:p>
          <a:p>
            <a:pPr lvl="1"/>
            <a:r>
              <a:rPr lang="en-US" dirty="0" err="1" smtClean="0"/>
              <a:t>Trabeculae</a:t>
            </a:r>
            <a:r>
              <a:rPr lang="en-US" dirty="0" smtClean="0"/>
              <a:t> appear in the soft callus </a:t>
            </a:r>
            <a:r>
              <a:rPr lang="en-US" dirty="0" smtClean="0">
                <a:sym typeface="Wingdings" pitchFamily="2" charset="2"/>
              </a:rPr>
              <a:t> join the living and dead portions of the original bone fragments  gradually converted to a bony (hard) callus of spongy bone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Lasts about 3-4 months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77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-13HealBoneFrac_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822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Repair!! -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3124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Bone remodeling</a:t>
            </a:r>
          </a:p>
          <a:p>
            <a:pPr lvl="1"/>
            <a:r>
              <a:rPr lang="en-US" dirty="0" smtClean="0"/>
              <a:t>Begins during the bony callus and continues for several months afterwards</a:t>
            </a:r>
          </a:p>
          <a:p>
            <a:pPr lvl="1"/>
            <a:r>
              <a:rPr lang="en-US" dirty="0" smtClean="0"/>
              <a:t>Dead portions of the original fragments are gradually resorbed.  </a:t>
            </a:r>
          </a:p>
          <a:p>
            <a:pPr lvl="1"/>
            <a:r>
              <a:rPr lang="en-US" dirty="0"/>
              <a:t>The bony callus is </a:t>
            </a:r>
            <a:r>
              <a:rPr lang="en-US" dirty="0" smtClean="0"/>
              <a:t>remodeled</a:t>
            </a:r>
          </a:p>
          <a:p>
            <a:pPr lvl="2"/>
            <a:r>
              <a:rPr lang="en-US" dirty="0" smtClean="0"/>
              <a:t>Compact bone replaces spongy bone</a:t>
            </a:r>
          </a:p>
          <a:p>
            <a:pPr lvl="2"/>
            <a:r>
              <a:rPr lang="en-US" dirty="0" smtClean="0"/>
              <a:t>Excess material on sides and insides is removed</a:t>
            </a:r>
          </a:p>
          <a:p>
            <a:pPr lvl="1"/>
            <a:r>
              <a:rPr lang="en-US" dirty="0" smtClean="0"/>
              <a:t>Final structure resembles original bone!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Fracture = break in bone</a:t>
            </a:r>
            <a:endParaRPr lang="en-US" dirty="0"/>
          </a:p>
        </p:txBody>
      </p:sp>
      <p:pic>
        <p:nvPicPr>
          <p:cNvPr id="26626" name="Picture 2" descr="http://www.itim.nsw.gov.au/images/Compound_fracture_dislocation_left_ank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09800"/>
            <a:ext cx="5384800" cy="4038600"/>
          </a:xfrm>
          <a:prstGeom prst="rect">
            <a:avLst/>
          </a:prstGeom>
          <a:noFill/>
        </p:spPr>
      </p:pic>
      <p:pic>
        <p:nvPicPr>
          <p:cNvPr id="26628" name="Picture 4" descr="http://boneandspine.com/wp-content/uploads/2008/02/fracture_metacarp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438400"/>
            <a:ext cx="3009900" cy="3524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 of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82000" cy="990600"/>
          </a:xfrm>
        </p:spPr>
        <p:txBody>
          <a:bodyPr/>
          <a:lstStyle/>
          <a:p>
            <a:r>
              <a:rPr lang="en-US" dirty="0" smtClean="0"/>
              <a:t>Position of the bone ends after fracture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0" y="2438400"/>
            <a:ext cx="3810000" cy="3992563"/>
          </a:xfrm>
        </p:spPr>
        <p:txBody>
          <a:bodyPr>
            <a:normAutofit/>
          </a:bodyPr>
          <a:lstStyle/>
          <a:p>
            <a:pPr lvl="1"/>
            <a:r>
              <a:rPr lang="en-US" sz="2800" b="1" u="sng" dirty="0" smtClean="0"/>
              <a:t>Nondisplaced</a:t>
            </a:r>
          </a:p>
          <a:p>
            <a:pPr lvl="2"/>
            <a:r>
              <a:rPr lang="en-US" sz="2400" dirty="0" smtClean="0"/>
              <a:t>Bone ends aligned normally</a:t>
            </a:r>
          </a:p>
          <a:p>
            <a:pPr lvl="1"/>
            <a:r>
              <a:rPr lang="en-US" sz="2800" b="1" u="sng" dirty="0" smtClean="0"/>
              <a:t>Displaced</a:t>
            </a:r>
          </a:p>
          <a:p>
            <a:pPr lvl="2"/>
            <a:r>
              <a:rPr lang="en-US" sz="2400" dirty="0" smtClean="0"/>
              <a:t>Ends of bones out of normal alignment</a:t>
            </a:r>
          </a:p>
        </p:txBody>
      </p:sp>
      <p:pic>
        <p:nvPicPr>
          <p:cNvPr id="24578" name="Picture 2" descr="http://www.ispub.com/ispub/ijos/volume_13_number_1_3/segmental-fracture-of-a-cemented-femoral-stem-a-case-report-and-review-of-litrature/stem-fi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057401"/>
            <a:ext cx="2066925" cy="4528368"/>
          </a:xfrm>
          <a:prstGeom prst="rect">
            <a:avLst/>
          </a:prstGeom>
          <a:noFill/>
        </p:spPr>
      </p:pic>
      <p:pic>
        <p:nvPicPr>
          <p:cNvPr id="51202" name="Picture 2" descr="http://www.drdavidgeier.com/wp-content/uploads/2010/11/Lat-tibia-N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286000"/>
            <a:ext cx="2676525" cy="4152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Classification of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447800"/>
            <a:ext cx="3124200" cy="5029200"/>
          </a:xfrm>
        </p:spPr>
        <p:txBody>
          <a:bodyPr/>
          <a:lstStyle/>
          <a:p>
            <a:r>
              <a:rPr lang="en-US" dirty="0" smtClean="0"/>
              <a:t>Completeness of the break</a:t>
            </a:r>
          </a:p>
          <a:p>
            <a:pPr lvl="1"/>
            <a:r>
              <a:rPr lang="en-US" b="1" u="sng" dirty="0" smtClean="0"/>
              <a:t>Complete</a:t>
            </a:r>
            <a:r>
              <a:rPr lang="en-US" dirty="0" smtClean="0"/>
              <a:t> –broken all the way through</a:t>
            </a:r>
          </a:p>
          <a:p>
            <a:pPr lvl="1"/>
            <a:r>
              <a:rPr lang="en-US" b="1" u="sng" dirty="0" smtClean="0"/>
              <a:t>Incomplete</a:t>
            </a:r>
            <a:r>
              <a:rPr lang="en-US" dirty="0" smtClean="0"/>
              <a:t> – not broken all the way through</a:t>
            </a:r>
            <a:endParaRPr lang="en-US" dirty="0"/>
          </a:p>
        </p:txBody>
      </p:sp>
      <p:pic>
        <p:nvPicPr>
          <p:cNvPr id="22530" name="Picture 2" descr="http://blogs.chron.com/realrehab/archives/pictures/Humerus%20fracture%2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2638425" cy="5029201"/>
          </a:xfrm>
          <a:prstGeom prst="rect">
            <a:avLst/>
          </a:prstGeom>
          <a:noFill/>
        </p:spPr>
      </p:pic>
      <p:pic>
        <p:nvPicPr>
          <p:cNvPr id="49154" name="Picture 2" descr="http://www.easehost.net/EasyWeb/USA/48035286/20061222105306/images/im03image03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905000"/>
            <a:ext cx="2543175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Classification of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Orientation of the break relative to the long axis of the bone</a:t>
            </a:r>
          </a:p>
          <a:p>
            <a:pPr lvl="1"/>
            <a:r>
              <a:rPr lang="en-US" b="1" u="sng" dirty="0" smtClean="0"/>
              <a:t>Linear</a:t>
            </a:r>
            <a:r>
              <a:rPr lang="en-US" dirty="0" smtClean="0"/>
              <a:t> – parallel break</a:t>
            </a:r>
          </a:p>
          <a:p>
            <a:pPr lvl="1"/>
            <a:r>
              <a:rPr lang="en-US" b="1" u="sng" dirty="0" smtClean="0"/>
              <a:t>Transverse</a:t>
            </a:r>
            <a:r>
              <a:rPr lang="en-US" dirty="0" smtClean="0"/>
              <a:t> – perpendicular break</a:t>
            </a:r>
            <a:endParaRPr lang="en-US" dirty="0"/>
          </a:p>
        </p:txBody>
      </p:sp>
      <p:pic>
        <p:nvPicPr>
          <p:cNvPr id="20482" name="Picture 2" descr="http://radiographics.rsna.org/content/24/4/1009/F19.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810000"/>
            <a:ext cx="2133600" cy="2753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Classification of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hether the bone ends penetrate the skin.</a:t>
            </a:r>
          </a:p>
          <a:p>
            <a:pPr lvl="1"/>
            <a:r>
              <a:rPr lang="en-US" b="1" u="sng" dirty="0" smtClean="0"/>
              <a:t>Compound</a:t>
            </a:r>
            <a:r>
              <a:rPr lang="en-US" dirty="0" smtClean="0"/>
              <a:t> (open) – bone penetrates skin</a:t>
            </a:r>
          </a:p>
          <a:p>
            <a:pPr lvl="1"/>
            <a:r>
              <a:rPr lang="en-US" b="1" u="sng" dirty="0" smtClean="0"/>
              <a:t>Simple</a:t>
            </a:r>
            <a:r>
              <a:rPr lang="en-US" dirty="0" smtClean="0"/>
              <a:t> (closed) – bone doesn’t penetrate the skin</a:t>
            </a:r>
            <a:endParaRPr lang="en-US" dirty="0"/>
          </a:p>
        </p:txBody>
      </p:sp>
      <p:pic>
        <p:nvPicPr>
          <p:cNvPr id="18434" name="Picture 2" descr="http://c.complex.com/blogs/wp-content/uploads/2008/12/eduar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33800"/>
            <a:ext cx="3810000" cy="2857501"/>
          </a:xfrm>
          <a:prstGeom prst="rect">
            <a:avLst/>
          </a:prstGeom>
          <a:noFill/>
        </p:spPr>
      </p:pic>
      <p:pic>
        <p:nvPicPr>
          <p:cNvPr id="18436" name="Picture 4" descr="http://t2.gstatic.com/images?q=tbn:Y6tefV-Ocq8R9M:http://bp3.blogger.com/_XdfLpXMNAB4/R-IbTHqzKnI/AAAAAAAAAEs/TTCt1JmBDVY/s320/compound%2Bfracture.jpg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2672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Classification of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34290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Fractures may also be described in terms of  </a:t>
            </a:r>
          </a:p>
          <a:p>
            <a:r>
              <a:rPr lang="en-US" dirty="0" smtClean="0"/>
              <a:t>1) location</a:t>
            </a:r>
            <a:endParaRPr lang="en-US" dirty="0"/>
          </a:p>
          <a:p>
            <a:r>
              <a:rPr lang="en-US" dirty="0" smtClean="0"/>
              <a:t>2) external appearance </a:t>
            </a:r>
          </a:p>
          <a:p>
            <a:r>
              <a:rPr lang="en-US" dirty="0" smtClean="0"/>
              <a:t>3) the nature of the break.</a:t>
            </a:r>
            <a:endParaRPr lang="en-US" dirty="0"/>
          </a:p>
        </p:txBody>
      </p:sp>
      <p:pic>
        <p:nvPicPr>
          <p:cNvPr id="23554" name="Picture 2" descr="http://ts3.mm.bing.net/th?id=H.4971378566563602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3848099" cy="2886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06-05Osteon.jpg                                                0000451DSeagate                        BEAF77EE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7544" y="703170"/>
            <a:ext cx="4950314" cy="545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Freeform 4"/>
          <p:cNvSpPr>
            <a:spLocks/>
          </p:cNvSpPr>
          <p:nvPr/>
        </p:nvSpPr>
        <p:spPr bwMode="auto">
          <a:xfrm>
            <a:off x="3273121" y="899272"/>
            <a:ext cx="123302" cy="945497"/>
          </a:xfrm>
          <a:custGeom>
            <a:avLst/>
            <a:gdLst>
              <a:gd name="T0" fmla="*/ 70 w 72"/>
              <a:gd name="T1" fmla="*/ 0 h 550"/>
              <a:gd name="T2" fmla="*/ 0 w 72"/>
              <a:gd name="T3" fmla="*/ 0 h 550"/>
              <a:gd name="T4" fmla="*/ 0 w 72"/>
              <a:gd name="T5" fmla="*/ 550 h 550"/>
              <a:gd name="T6" fmla="*/ 72 w 72"/>
              <a:gd name="T7" fmla="*/ 550 h 550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550"/>
              <a:gd name="T14" fmla="*/ 72 w 72"/>
              <a:gd name="T15" fmla="*/ 550 h 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550">
                <a:moveTo>
                  <a:pt x="70" y="0"/>
                </a:moveTo>
                <a:lnTo>
                  <a:pt x="0" y="0"/>
                </a:lnTo>
                <a:lnTo>
                  <a:pt x="0" y="550"/>
                </a:lnTo>
                <a:lnTo>
                  <a:pt x="72" y="55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4280558" y="1001527"/>
            <a:ext cx="690774" cy="275944"/>
          </a:xfrm>
          <a:custGeom>
            <a:avLst/>
            <a:gdLst>
              <a:gd name="T0" fmla="*/ 0 w 402"/>
              <a:gd name="T1" fmla="*/ 0 h 160"/>
              <a:gd name="T2" fmla="*/ 72 w 402"/>
              <a:gd name="T3" fmla="*/ 0 h 160"/>
              <a:gd name="T4" fmla="*/ 402 w 402"/>
              <a:gd name="T5" fmla="*/ 160 h 160"/>
              <a:gd name="T6" fmla="*/ 0 60000 65536"/>
              <a:gd name="T7" fmla="*/ 0 60000 65536"/>
              <a:gd name="T8" fmla="*/ 0 60000 65536"/>
              <a:gd name="T9" fmla="*/ 0 w 402"/>
              <a:gd name="T10" fmla="*/ 0 h 160"/>
              <a:gd name="T11" fmla="*/ 402 w 402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" h="160">
                <a:moveTo>
                  <a:pt x="0" y="0"/>
                </a:moveTo>
                <a:lnTo>
                  <a:pt x="72" y="0"/>
                </a:lnTo>
                <a:lnTo>
                  <a:pt x="402" y="16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3145615" y="1365718"/>
            <a:ext cx="124703" cy="2801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771935" y="1497387"/>
            <a:ext cx="1388555" cy="1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4122227" y="2774857"/>
            <a:ext cx="787454" cy="813827"/>
          </a:xfrm>
          <a:custGeom>
            <a:avLst/>
            <a:gdLst>
              <a:gd name="T0" fmla="*/ 0 w 458"/>
              <a:gd name="T1" fmla="*/ 0 h 473"/>
              <a:gd name="T2" fmla="*/ 96 w 458"/>
              <a:gd name="T3" fmla="*/ 0 h 473"/>
              <a:gd name="T4" fmla="*/ 458 w 458"/>
              <a:gd name="T5" fmla="*/ 473 h 473"/>
              <a:gd name="T6" fmla="*/ 0 60000 65536"/>
              <a:gd name="T7" fmla="*/ 0 60000 65536"/>
              <a:gd name="T8" fmla="*/ 0 60000 65536"/>
              <a:gd name="T9" fmla="*/ 0 w 458"/>
              <a:gd name="T10" fmla="*/ 0 h 473"/>
              <a:gd name="T11" fmla="*/ 458 w 458"/>
              <a:gd name="T12" fmla="*/ 473 h 4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8" h="473">
                <a:moveTo>
                  <a:pt x="0" y="0"/>
                </a:moveTo>
                <a:lnTo>
                  <a:pt x="96" y="0"/>
                </a:lnTo>
                <a:lnTo>
                  <a:pt x="458" y="47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5297804" y="1854574"/>
            <a:ext cx="849106" cy="536482"/>
          </a:xfrm>
          <a:custGeom>
            <a:avLst/>
            <a:gdLst>
              <a:gd name="T0" fmla="*/ 494 w 494"/>
              <a:gd name="T1" fmla="*/ 312 h 312"/>
              <a:gd name="T2" fmla="*/ 422 w 494"/>
              <a:gd name="T3" fmla="*/ 312 h 312"/>
              <a:gd name="T4" fmla="*/ 0 w 494"/>
              <a:gd name="T5" fmla="*/ 0 h 312"/>
              <a:gd name="T6" fmla="*/ 0 60000 65536"/>
              <a:gd name="T7" fmla="*/ 0 60000 65536"/>
              <a:gd name="T8" fmla="*/ 0 60000 65536"/>
              <a:gd name="T9" fmla="*/ 0 w 494"/>
              <a:gd name="T10" fmla="*/ 0 h 312"/>
              <a:gd name="T11" fmla="*/ 494 w 494"/>
              <a:gd name="T12" fmla="*/ 312 h 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4" h="312">
                <a:moveTo>
                  <a:pt x="494" y="312"/>
                </a:moveTo>
                <a:lnTo>
                  <a:pt x="422" y="312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287564" y="1741115"/>
            <a:ext cx="976612" cy="1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5387479" y="2393858"/>
            <a:ext cx="636129" cy="1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5491164" y="2391055"/>
            <a:ext cx="532443" cy="58690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4287563" y="2774858"/>
            <a:ext cx="673961" cy="2801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4403860" y="1001526"/>
            <a:ext cx="319466" cy="358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lIns="80696" tIns="40348" rIns="80696" bIns="40348"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6190345" y="2288802"/>
            <a:ext cx="63158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Lamellae</a:t>
            </a:r>
            <a:endParaRPr lang="en-US" sz="1200" b="1" dirty="0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3395022" y="2674004"/>
            <a:ext cx="5915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Collagen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fibers</a:t>
            </a:r>
            <a:endParaRPr lang="en-US" sz="1200" b="1" dirty="0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487499" y="4896971"/>
            <a:ext cx="6091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Twisting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force</a:t>
            </a:r>
            <a:endParaRPr lang="en-US" sz="1200" b="1" dirty="0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3381011" y="1640262"/>
            <a:ext cx="88806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Nerve fiber</a:t>
            </a:r>
            <a:endParaRPr lang="en-US" sz="1200" b="1" dirty="0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3381010" y="1395133"/>
            <a:ext cx="3141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Vein</a:t>
            </a:r>
            <a:endParaRPr lang="en-US" sz="1200" b="1" dirty="0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3381011" y="900673"/>
            <a:ext cx="8800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Artery with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capillaries</a:t>
            </a:r>
            <a:endParaRPr lang="en-US" sz="1200" b="1" dirty="0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2281097" y="1243853"/>
            <a:ext cx="79989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Structures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in the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central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canal</a:t>
            </a:r>
            <a:endParaRPr lang="en-US" sz="1200" b="1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57200" y="2286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Microscopic Anatomy of Bone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/>
      <p:bldP spid="10256" grpId="0"/>
      <p:bldP spid="10258" grpId="0"/>
      <p:bldP spid="10259" grpId="0"/>
      <p:bldP spid="10260" grpId="0"/>
      <p:bldP spid="102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Types of Fractures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44958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Comminuted</a:t>
            </a:r>
          </a:p>
          <a:p>
            <a:pPr lvl="1"/>
            <a:r>
              <a:rPr lang="en-US" dirty="0" smtClean="0"/>
              <a:t>Complete bone fracture</a:t>
            </a:r>
          </a:p>
          <a:p>
            <a:pPr lvl="1"/>
            <a:r>
              <a:rPr lang="en-US" dirty="0" smtClean="0"/>
              <a:t>Bone fragments into three or more pieces. </a:t>
            </a:r>
          </a:p>
          <a:p>
            <a:pPr lvl="1"/>
            <a:r>
              <a:rPr lang="en-US" dirty="0" smtClean="0"/>
              <a:t>Particularly common in older people whose bones are more brittle.</a:t>
            </a:r>
            <a:endParaRPr lang="en-US" dirty="0"/>
          </a:p>
        </p:txBody>
      </p:sp>
      <p:pic>
        <p:nvPicPr>
          <p:cNvPr id="14342" name="Picture 6" descr="http://www.gutenberg.org/files/28428/28428-h/images/fig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038600"/>
            <a:ext cx="3928533" cy="2209800"/>
          </a:xfrm>
          <a:prstGeom prst="rect">
            <a:avLst/>
          </a:prstGeom>
          <a:noFill/>
        </p:spPr>
      </p:pic>
      <p:pic>
        <p:nvPicPr>
          <p:cNvPr id="21506" name="Picture 2" descr="http://www.eorthopod.com/sites/default/files/images/adult_gen_fx_types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5146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Types of Fractures</a:t>
            </a:r>
            <a:endParaRPr lang="en-US" dirty="0"/>
          </a:p>
        </p:txBody>
      </p:sp>
      <p:pic>
        <p:nvPicPr>
          <p:cNvPr id="152578" name="Picture 2" descr="http://www.agraphia.net/wp-content/uploads/2008/09/Comminuted-Proximal-Humerus-Fra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133600"/>
            <a:ext cx="4750753" cy="394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4947"/>
          </a:xfrm>
        </p:spPr>
        <p:txBody>
          <a:bodyPr>
            <a:normAutofit/>
          </a:bodyPr>
          <a:lstStyle/>
          <a:p>
            <a:r>
              <a:rPr lang="en-US" dirty="0" smtClean="0"/>
              <a:t>Common Types of Fractures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13943" y="4229100"/>
            <a:ext cx="40386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Compression</a:t>
            </a:r>
          </a:p>
          <a:p>
            <a:pPr lvl="1"/>
            <a:r>
              <a:rPr lang="en-US" dirty="0" smtClean="0"/>
              <a:t>Bone is crushed</a:t>
            </a:r>
          </a:p>
          <a:p>
            <a:pPr lvl="1"/>
            <a:r>
              <a:rPr lang="en-US" dirty="0" smtClean="0"/>
              <a:t>Common in porous bones subjected to extreme trauma (falling)</a:t>
            </a:r>
          </a:p>
          <a:p>
            <a:pPr lvl="1"/>
            <a:r>
              <a:rPr lang="en-US" dirty="0" smtClean="0"/>
              <a:t>Most often seen with spine</a:t>
            </a:r>
            <a:endParaRPr lang="en-US" dirty="0"/>
          </a:p>
        </p:txBody>
      </p:sp>
      <p:pic>
        <p:nvPicPr>
          <p:cNvPr id="14344" name="Picture 8" descr="http://www.back.com/images/10_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14400"/>
            <a:ext cx="2266950" cy="3128393"/>
          </a:xfrm>
          <a:prstGeom prst="rect">
            <a:avLst/>
          </a:prstGeom>
          <a:noFill/>
        </p:spPr>
      </p:pic>
      <p:pic>
        <p:nvPicPr>
          <p:cNvPr id="156674" name="Picture 2" descr="http://trialx.com/curetalk/wp-content/blogs.dir/7/files/2011/05/diseases/Vertebral_Compression_Fractures-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4478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Common Types of Fractures</a:t>
            </a:r>
            <a:endParaRPr lang="en-US" dirty="0"/>
          </a:p>
        </p:txBody>
      </p:sp>
      <p:pic>
        <p:nvPicPr>
          <p:cNvPr id="154626" name="Picture 2" descr="http://www.pogoe.org/sites/default/files/imagecache/medium/images/41_71yrXrayLumbarSpineLatCompressionFractureL1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3248025" cy="5715000"/>
          </a:xfrm>
          <a:prstGeom prst="rect">
            <a:avLst/>
          </a:prstGeom>
          <a:noFill/>
        </p:spPr>
      </p:pic>
      <p:pic>
        <p:nvPicPr>
          <p:cNvPr id="1026" name="Picture 2" descr="http://ts2.mm.bing.net/th?id=H.4528734990829993&amp;pid=15.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21183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Types of Fractures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828800"/>
            <a:ext cx="5040086" cy="3429000"/>
          </a:xfrm>
        </p:spPr>
        <p:txBody>
          <a:bodyPr>
            <a:normAutofit/>
          </a:bodyPr>
          <a:lstStyle/>
          <a:p>
            <a:r>
              <a:rPr lang="en-US" b="1" dirty="0" smtClean="0"/>
              <a:t>Greenstick Fracture</a:t>
            </a:r>
          </a:p>
          <a:p>
            <a:pPr lvl="1"/>
            <a:r>
              <a:rPr lang="en-US" dirty="0" smtClean="0"/>
              <a:t>One side of the bone breaks; the </a:t>
            </a:r>
            <a:r>
              <a:rPr lang="en-US" dirty="0"/>
              <a:t>other side bends </a:t>
            </a:r>
            <a:endParaRPr lang="en-US" dirty="0" smtClean="0"/>
          </a:p>
          <a:p>
            <a:pPr lvl="2"/>
            <a:r>
              <a:rPr lang="en-US" dirty="0" smtClean="0"/>
              <a:t>Much in the way a green twig breaks</a:t>
            </a:r>
          </a:p>
          <a:p>
            <a:pPr lvl="1"/>
            <a:r>
              <a:rPr lang="en-US" dirty="0" smtClean="0"/>
              <a:t>Common in children, whose bones are more flexible than those of adults</a:t>
            </a:r>
          </a:p>
        </p:txBody>
      </p:sp>
      <p:pic>
        <p:nvPicPr>
          <p:cNvPr id="5" name="Picture 2" descr="http://www.riversideonline.com/source/images/image_popup/ww5rl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3657600" cy="2926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Types of Fractures</a:t>
            </a:r>
            <a:endParaRPr lang="en-US" dirty="0"/>
          </a:p>
        </p:txBody>
      </p:sp>
      <p:pic>
        <p:nvPicPr>
          <p:cNvPr id="4100" name="Picture 4" descr="http://www.mybwmc.org/sites/all/modules/adam/graphics/images/en/88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48"/>
          <a:stretch/>
        </p:blipFill>
        <p:spPr bwMode="auto">
          <a:xfrm>
            <a:off x="762000" y="2590800"/>
            <a:ext cx="125548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nni.gzhtcm.edu.cn/2007jpkc/lcyjx/learnonline/images/greenstick%20fra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39018"/>
            <a:ext cx="4497490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2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Types of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4343400"/>
            <a:ext cx="4343400" cy="2209800"/>
          </a:xfrm>
        </p:spPr>
        <p:txBody>
          <a:bodyPr>
            <a:normAutofit/>
          </a:bodyPr>
          <a:lstStyle/>
          <a:p>
            <a:r>
              <a:rPr lang="en-US" b="1" dirty="0" smtClean="0"/>
              <a:t>Depressed</a:t>
            </a:r>
          </a:p>
          <a:p>
            <a:pPr lvl="1"/>
            <a:r>
              <a:rPr lang="en-US" dirty="0" smtClean="0"/>
              <a:t>Broken bone portion is pressed inward.</a:t>
            </a:r>
          </a:p>
          <a:p>
            <a:pPr lvl="1"/>
            <a:r>
              <a:rPr lang="en-US" dirty="0" smtClean="0"/>
              <a:t>Typical of a skull fracture.</a:t>
            </a:r>
            <a:endParaRPr lang="en-US" dirty="0"/>
          </a:p>
        </p:txBody>
      </p:sp>
      <p:pic>
        <p:nvPicPr>
          <p:cNvPr id="6" name="Picture 4" descr="http://www.aberdeencity.gov.uk/web/MultimediaFiles/FRA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3676650" cy="2761574"/>
          </a:xfrm>
          <a:prstGeom prst="rect">
            <a:avLst/>
          </a:prstGeom>
          <a:noFill/>
        </p:spPr>
      </p:pic>
      <p:pic>
        <p:nvPicPr>
          <p:cNvPr id="5122" name="Picture 2" descr="http://ts3.mm.bing.net/th?id=H.5041987798764310&amp;pid=15.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82" y="2057400"/>
            <a:ext cx="3493217" cy="329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8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Types of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3352800" cy="3048000"/>
          </a:xfrm>
        </p:spPr>
        <p:txBody>
          <a:bodyPr>
            <a:normAutofit/>
          </a:bodyPr>
          <a:lstStyle/>
          <a:p>
            <a:r>
              <a:rPr lang="en-US" b="1" dirty="0" smtClean="0"/>
              <a:t>Spiral</a:t>
            </a:r>
          </a:p>
          <a:p>
            <a:pPr lvl="1"/>
            <a:r>
              <a:rPr lang="en-US" dirty="0" smtClean="0"/>
              <a:t>Ragged break occurs when bone is twisted excessively</a:t>
            </a:r>
          </a:p>
          <a:p>
            <a:pPr lvl="1"/>
            <a:r>
              <a:rPr lang="en-US" dirty="0" smtClean="0"/>
              <a:t>Common sports fracture</a:t>
            </a:r>
            <a:endParaRPr lang="en-US" dirty="0"/>
          </a:p>
        </p:txBody>
      </p:sp>
      <p:pic>
        <p:nvPicPr>
          <p:cNvPr id="136194" name="Picture 2" descr="http://t3.gstatic.com/images?q=tbn:-FKTJula7gRtKM:http://irontribefitness.com/files/2010/07/traum3a.gif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284345"/>
            <a:ext cx="2200275" cy="2076450"/>
          </a:xfrm>
          <a:prstGeom prst="rect">
            <a:avLst/>
          </a:prstGeom>
          <a:noFill/>
        </p:spPr>
      </p:pic>
      <p:pic>
        <p:nvPicPr>
          <p:cNvPr id="3074" name="Picture 2" descr="http://images.medicinenet.com/images/illustrations/typical_fracture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1" r="70003" b="8095"/>
          <a:stretch/>
        </p:blipFill>
        <p:spPr bwMode="auto">
          <a:xfrm>
            <a:off x="5410199" y="1447800"/>
            <a:ext cx="138684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Types of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3352800" cy="3048000"/>
          </a:xfrm>
        </p:spPr>
        <p:txBody>
          <a:bodyPr>
            <a:normAutofit/>
          </a:bodyPr>
          <a:lstStyle/>
          <a:p>
            <a:r>
              <a:rPr lang="en-US" b="1" dirty="0" smtClean="0"/>
              <a:t>Spiral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2050" name="Picture 2" descr="http://i225.photobucket.com/albums/dd253/drkmliau/elbow%20x%20ray/ankle%20and%20foot%20x%20ray/spiralfracture5thmetatars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3517900" cy="464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Types of Fractures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1371600"/>
            <a:ext cx="5638800" cy="2819399"/>
          </a:xfrm>
        </p:spPr>
        <p:txBody>
          <a:bodyPr>
            <a:normAutofit/>
          </a:bodyPr>
          <a:lstStyle/>
          <a:p>
            <a:r>
              <a:rPr lang="en-US" b="1" dirty="0" smtClean="0"/>
              <a:t>Epiphyseal</a:t>
            </a:r>
          </a:p>
          <a:p>
            <a:pPr lvl="1"/>
            <a:r>
              <a:rPr lang="en-US" dirty="0" smtClean="0"/>
              <a:t>Epiphysis separates from the diaphysis along the growth plate</a:t>
            </a:r>
          </a:p>
          <a:p>
            <a:pPr lvl="1"/>
            <a:r>
              <a:rPr lang="en-US" dirty="0" smtClean="0"/>
              <a:t>Tends to occur where cartilage cells are dying and calcification of matrix is happening</a:t>
            </a:r>
            <a:endParaRPr lang="en-US" dirty="0"/>
          </a:p>
        </p:txBody>
      </p:sp>
      <p:pic>
        <p:nvPicPr>
          <p:cNvPr id="136196" name="Picture 4" descr="http://www.smbs.buffalo.edu/ortho/MSK/epiphyseal/fra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241800"/>
            <a:ext cx="5044966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87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-06_CompactBone_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5715000" cy="507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Microscopic Anatomy of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Lamella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ne of the “growth rings”</a:t>
            </a:r>
          </a:p>
          <a:p>
            <a:pPr lvl="1"/>
            <a:r>
              <a:rPr lang="en-US" dirty="0" smtClean="0"/>
              <a:t>Collagen fibers in adjacent lamella run in opposite directions 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to withstand stresses!!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Types of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 smtClean="0"/>
              <a:t>Pott’s</a:t>
            </a:r>
            <a:r>
              <a:rPr lang="en-US" b="1" dirty="0" smtClean="0"/>
              <a:t> fracture</a:t>
            </a:r>
          </a:p>
          <a:p>
            <a:pPr lvl="1"/>
            <a:r>
              <a:rPr lang="en-US" dirty="0" smtClean="0"/>
              <a:t>Distal end of the lateral leg bone (fibula), with serious injury of the distal </a:t>
            </a:r>
            <a:r>
              <a:rPr lang="en-US" dirty="0" err="1" smtClean="0"/>
              <a:t>tibial</a:t>
            </a:r>
            <a:r>
              <a:rPr lang="en-US" dirty="0" smtClean="0"/>
              <a:t> articulation</a:t>
            </a:r>
          </a:p>
          <a:p>
            <a:pPr lvl="1"/>
            <a:r>
              <a:rPr lang="en-US" dirty="0" smtClean="0"/>
              <a:t>Often caused in the same way of a lateral ankle sprain</a:t>
            </a:r>
            <a:endParaRPr lang="en-US" dirty="0"/>
          </a:p>
        </p:txBody>
      </p:sp>
      <p:pic>
        <p:nvPicPr>
          <p:cNvPr id="5122" name="Picture 2" descr="http://upload.wikimedia.org/wikipedia/commons/thumb/3/38/Nonunion2010.JPG/220px-Nonunion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276600" cy="436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Types of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 smtClean="0"/>
              <a:t>Colles</a:t>
            </a:r>
            <a:r>
              <a:rPr lang="en-US" b="1" dirty="0" smtClean="0"/>
              <a:t>’ fracture</a:t>
            </a:r>
          </a:p>
          <a:p>
            <a:pPr lvl="1"/>
            <a:r>
              <a:rPr lang="en-US" dirty="0" smtClean="0"/>
              <a:t>Distal end of the lateral forearm bone (radius) in which the distal fragment is displaced posteriorly</a:t>
            </a:r>
          </a:p>
          <a:p>
            <a:pPr lvl="1"/>
            <a:r>
              <a:rPr lang="en-US" dirty="0" smtClean="0"/>
              <a:t>Most commonly caused by falling onto a hard surface with outstretched arms.</a:t>
            </a:r>
            <a:endParaRPr lang="en-US" dirty="0"/>
          </a:p>
        </p:txBody>
      </p:sp>
      <p:pic>
        <p:nvPicPr>
          <p:cNvPr id="6146" name="Picture 2" descr="http://t1.gstatic.com/images?q=tbn:ANd9GcRQnxBEX7AJAmx1tws6bk6wT0ynFuPBSyfsCvPXWvHdLssn1siSq2UZPXDpT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25078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44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-06_CompactBone_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5715000" cy="507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Microscopic Anatomy of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764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Haversian canal </a:t>
            </a:r>
            <a:r>
              <a:rPr lang="en-US" dirty="0" smtClean="0"/>
              <a:t>(Central canal) </a:t>
            </a:r>
          </a:p>
          <a:p>
            <a:pPr lvl="1"/>
            <a:r>
              <a:rPr lang="en-US" dirty="0" smtClean="0"/>
              <a:t>Runs through the center of each osteon.</a:t>
            </a:r>
          </a:p>
          <a:p>
            <a:pPr lvl="1"/>
            <a:r>
              <a:rPr lang="en-US" dirty="0" smtClean="0"/>
              <a:t>Contains blood vessels and nerve fibers</a:t>
            </a:r>
          </a:p>
          <a:p>
            <a:pPr lvl="1"/>
            <a:r>
              <a:rPr lang="en-US" dirty="0" smtClean="0"/>
              <a:t>Extend longitudinally through bone tissue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-06_CompactBone_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5715000" cy="507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Microscopic Anatomy of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Perforating</a:t>
            </a:r>
            <a:r>
              <a:rPr lang="en-US" dirty="0" smtClean="0"/>
              <a:t> </a:t>
            </a:r>
            <a:r>
              <a:rPr lang="en-US" b="1" dirty="0" smtClean="0"/>
              <a:t>canals</a:t>
            </a:r>
            <a:r>
              <a:rPr lang="en-US" dirty="0" smtClean="0"/>
              <a:t> </a:t>
            </a:r>
          </a:p>
          <a:p>
            <a:r>
              <a:rPr lang="en-US" dirty="0" smtClean="0"/>
              <a:t>(Volkmann’s canals)</a:t>
            </a:r>
          </a:p>
          <a:p>
            <a:pPr lvl="1"/>
            <a:r>
              <a:rPr lang="en-US" dirty="0" smtClean="0"/>
              <a:t>Lie at right angles and </a:t>
            </a:r>
            <a:r>
              <a:rPr lang="en-US" b="1" dirty="0" smtClean="0"/>
              <a:t>connect</a:t>
            </a:r>
            <a:r>
              <a:rPr lang="en-US" dirty="0" smtClean="0"/>
              <a:t> the blood and nerve supply of the entire bone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6-06_CompactBone_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5715000" cy="507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Microscopic Anatomy of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00200"/>
            <a:ext cx="3505200" cy="4525963"/>
          </a:xfrm>
        </p:spPr>
        <p:txBody>
          <a:bodyPr/>
          <a:lstStyle/>
          <a:p>
            <a:r>
              <a:rPr lang="en-US" b="1" dirty="0" smtClean="0"/>
              <a:t>Osteocytes</a:t>
            </a:r>
          </a:p>
          <a:p>
            <a:pPr lvl="1"/>
            <a:r>
              <a:rPr lang="en-US" dirty="0" smtClean="0"/>
              <a:t>Mature bone cells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-06_CompactBone_L.jpg"/>
          <p:cNvPicPr/>
          <p:nvPr/>
        </p:nvPicPr>
        <p:blipFill>
          <a:blip r:embed="rId3" cstate="print"/>
          <a:srcRect l="66667" t="51004" b="5492"/>
          <a:stretch>
            <a:fillRect/>
          </a:stretch>
        </p:blipFill>
        <p:spPr bwMode="auto">
          <a:xfrm>
            <a:off x="1447800" y="3352800"/>
            <a:ext cx="327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Microscopic Anatomy of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657600" cy="4525963"/>
          </a:xfrm>
        </p:spPr>
        <p:txBody>
          <a:bodyPr/>
          <a:lstStyle/>
          <a:p>
            <a:r>
              <a:rPr lang="en-US" b="1" dirty="0" smtClean="0"/>
              <a:t>Lacunae</a:t>
            </a:r>
          </a:p>
          <a:p>
            <a:pPr lvl="1"/>
            <a:r>
              <a:rPr lang="en-US" dirty="0" smtClean="0"/>
              <a:t>Osteocytes reside here.  </a:t>
            </a:r>
          </a:p>
          <a:p>
            <a:pPr lvl="1"/>
            <a:r>
              <a:rPr lang="en-US" dirty="0" smtClean="0"/>
              <a:t>Lie at the junctions of lamellae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06-06_CompactBone_L.jpg"/>
          <p:cNvPicPr/>
          <p:nvPr/>
        </p:nvPicPr>
        <p:blipFill>
          <a:blip r:embed="rId3" cstate="print"/>
          <a:srcRect l="48000" b="56497"/>
          <a:stretch>
            <a:fillRect/>
          </a:stretch>
        </p:blipFill>
        <p:spPr bwMode="auto">
          <a:xfrm>
            <a:off x="533400" y="8382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32766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Microscopic Anatomy of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478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Canaliculi</a:t>
            </a:r>
          </a:p>
          <a:p>
            <a:pPr lvl="1"/>
            <a:r>
              <a:rPr lang="en-US" dirty="0" smtClean="0"/>
              <a:t>Contain slender finger-like projections from osteocytes</a:t>
            </a:r>
          </a:p>
          <a:p>
            <a:pPr lvl="1"/>
            <a:r>
              <a:rPr lang="en-US" dirty="0" smtClean="0"/>
              <a:t>Connect neighboring </a:t>
            </a:r>
            <a:r>
              <a:rPr lang="en-US" dirty="0" err="1" smtClean="0"/>
              <a:t>osteocytes</a:t>
            </a:r>
            <a:r>
              <a:rPr lang="en-US" dirty="0" smtClean="0"/>
              <a:t> with each other and central canal</a:t>
            </a:r>
          </a:p>
        </p:txBody>
      </p:sp>
      <p:pic>
        <p:nvPicPr>
          <p:cNvPr id="5" name="Picture 4" descr="06-06_CompactBone_L.jpg"/>
          <p:cNvPicPr/>
          <p:nvPr/>
        </p:nvPicPr>
        <p:blipFill>
          <a:blip r:embed="rId3" cstate="print"/>
          <a:srcRect l="48000" b="56497"/>
          <a:stretch>
            <a:fillRect/>
          </a:stretch>
        </p:blipFill>
        <p:spPr bwMode="auto">
          <a:xfrm>
            <a:off x="533400" y="8382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06-06_CompactBone_L.jpg"/>
          <p:cNvPicPr/>
          <p:nvPr/>
        </p:nvPicPr>
        <p:blipFill>
          <a:blip r:embed="rId3" cstate="print"/>
          <a:srcRect l="66667" t="51004" b="5492"/>
          <a:stretch>
            <a:fillRect/>
          </a:stretch>
        </p:blipFill>
        <p:spPr bwMode="auto">
          <a:xfrm>
            <a:off x="1676400" y="3429000"/>
            <a:ext cx="327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47800" y="3352800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ooper Black"/>
        <a:ea typeface=""/>
        <a:cs typeface=""/>
      </a:majorFont>
      <a:minorFont>
        <a:latin typeface="Comic Sans MS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4521</TotalTime>
  <Words>1205</Words>
  <Application>Microsoft Office PowerPoint</Application>
  <PresentationFormat>On-screen Show (4:3)</PresentationFormat>
  <Paragraphs>253</Paragraphs>
  <Slides>41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Comic Sans MS</vt:lpstr>
      <vt:lpstr>Cooper Black</vt:lpstr>
      <vt:lpstr>Wingdings</vt:lpstr>
      <vt:lpstr>Office Theme</vt:lpstr>
      <vt:lpstr>Microscopic Anatomy of Bone</vt:lpstr>
      <vt:lpstr>Microscopic Anatomy of Bone</vt:lpstr>
      <vt:lpstr>PowerPoint Presentation</vt:lpstr>
      <vt:lpstr>Microscopic Anatomy of Bone</vt:lpstr>
      <vt:lpstr>Microscopic Anatomy of Bone</vt:lpstr>
      <vt:lpstr>Microscopic Anatomy of Bone</vt:lpstr>
      <vt:lpstr>Microscopic Anatomy of Bone</vt:lpstr>
      <vt:lpstr>Microscopic Anatomy of Bone</vt:lpstr>
      <vt:lpstr>Microscopic Anatomy of Bone</vt:lpstr>
      <vt:lpstr>PowerPoint Presentation</vt:lpstr>
      <vt:lpstr>Microscopic Anatomy of Bone</vt:lpstr>
      <vt:lpstr>PowerPoint Presentation</vt:lpstr>
      <vt:lpstr>Bone Remodeling</vt:lpstr>
      <vt:lpstr>Bone Remodeling</vt:lpstr>
      <vt:lpstr>Bone Remodeling</vt:lpstr>
      <vt:lpstr>Bone Remodeling</vt:lpstr>
      <vt:lpstr>Bone Remodeling</vt:lpstr>
      <vt:lpstr>Bone Repair!!</vt:lpstr>
      <vt:lpstr>Bone Repair!! - Stages</vt:lpstr>
      <vt:lpstr>Bone Repair!! - Stages</vt:lpstr>
      <vt:lpstr>Bone Repair!! - Stages</vt:lpstr>
      <vt:lpstr>Bone Repair!! - Stages</vt:lpstr>
      <vt:lpstr>Bone Repair!! - Stages</vt:lpstr>
      <vt:lpstr>Fractures</vt:lpstr>
      <vt:lpstr>Classification of Fractures</vt:lpstr>
      <vt:lpstr>Classification of Fractures</vt:lpstr>
      <vt:lpstr>Classification of Fractures</vt:lpstr>
      <vt:lpstr>Classification of Fractures</vt:lpstr>
      <vt:lpstr>Classification of Fractures</vt:lpstr>
      <vt:lpstr>Common Types of Fractures</vt:lpstr>
      <vt:lpstr>Common Types of Fractures</vt:lpstr>
      <vt:lpstr>Common Types of Fractures</vt:lpstr>
      <vt:lpstr>Common Types of Fractures</vt:lpstr>
      <vt:lpstr>Common Types of Fractures</vt:lpstr>
      <vt:lpstr>Common Types of Fractures</vt:lpstr>
      <vt:lpstr>Common Types of Fractures</vt:lpstr>
      <vt:lpstr>Common Types of Fractures</vt:lpstr>
      <vt:lpstr>Common Types of Fractures</vt:lpstr>
      <vt:lpstr>Common Types of Fractures</vt:lpstr>
      <vt:lpstr>Common Types of Fractures</vt:lpstr>
      <vt:lpstr>Common Types of Fractures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6: Bones and Skeletal Tissues</dc:title>
  <dc:creator>Samantha Wertelka</dc:creator>
  <cp:lastModifiedBy>bob</cp:lastModifiedBy>
  <cp:revision>429</cp:revision>
  <cp:lastPrinted>2012-09-24T23:05:05Z</cp:lastPrinted>
  <dcterms:created xsi:type="dcterms:W3CDTF">2010-09-22T19:59:57Z</dcterms:created>
  <dcterms:modified xsi:type="dcterms:W3CDTF">2015-12-04T19:47:15Z</dcterms:modified>
</cp:coreProperties>
</file>