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9"/>
  </p:handoutMasterIdLst>
  <p:sldIdLst>
    <p:sldId id="256" r:id="rId2"/>
    <p:sldId id="257" r:id="rId3"/>
    <p:sldId id="270" r:id="rId4"/>
    <p:sldId id="258" r:id="rId5"/>
    <p:sldId id="260" r:id="rId6"/>
    <p:sldId id="261" r:id="rId7"/>
    <p:sldId id="268" r:id="rId8"/>
    <p:sldId id="269" r:id="rId9"/>
    <p:sldId id="263" r:id="rId10"/>
    <p:sldId id="276" r:id="rId11"/>
    <p:sldId id="277" r:id="rId12"/>
    <p:sldId id="278" r:id="rId13"/>
    <p:sldId id="279" r:id="rId14"/>
    <p:sldId id="280" r:id="rId15"/>
    <p:sldId id="283" r:id="rId16"/>
    <p:sldId id="282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8" autoAdjust="0"/>
  </p:normalViewPr>
  <p:slideViewPr>
    <p:cSldViewPr>
      <p:cViewPr varScale="1">
        <p:scale>
          <a:sx n="70" d="100"/>
          <a:sy n="70" d="100"/>
        </p:scale>
        <p:origin x="-5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E1974-06BC-4AED-A905-3F7AC781AACF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D48DCE-8A0A-4CDC-BDC0-1F3FD52AD0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206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3C8D3-3FBC-4EF4-B415-A0475273002A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95EEE44-3FB7-4F33-966B-3E2A663CF3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3C8D3-3FBC-4EF4-B415-A0475273002A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EE44-3FB7-4F33-966B-3E2A663CF3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95EEE44-3FB7-4F33-966B-3E2A663CF3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3C8D3-3FBC-4EF4-B415-A0475273002A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3C8D3-3FBC-4EF4-B415-A0475273002A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95EEE44-3FB7-4F33-966B-3E2A663CF3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3C8D3-3FBC-4EF4-B415-A0475273002A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95EEE44-3FB7-4F33-966B-3E2A663CF3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CA3C8D3-3FBC-4EF4-B415-A0475273002A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EE44-3FB7-4F33-966B-3E2A663CF3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3C8D3-3FBC-4EF4-B415-A0475273002A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95EEE44-3FB7-4F33-966B-3E2A663CF3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3C8D3-3FBC-4EF4-B415-A0475273002A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95EEE44-3FB7-4F33-966B-3E2A663CF3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3C8D3-3FBC-4EF4-B415-A0475273002A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5EEE44-3FB7-4F33-966B-3E2A663CF3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95EEE44-3FB7-4F33-966B-3E2A663CF3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3C8D3-3FBC-4EF4-B415-A0475273002A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95EEE44-3FB7-4F33-966B-3E2A663CF3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CA3C8D3-3FBC-4EF4-B415-A0475273002A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CA3C8D3-3FBC-4EF4-B415-A0475273002A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95EEE44-3FB7-4F33-966B-3E2A663CF3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omic Sans MS" pitchFamily="66" charset="0"/>
              </a:rPr>
              <a:t>Chapter 1 </a:t>
            </a:r>
            <a:r>
              <a:rPr lang="en-US" dirty="0" smtClean="0">
                <a:latin typeface="Comic Sans MS" pitchFamily="66" charset="0"/>
              </a:rPr>
              <a:t>– Chemistry of Life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How is Chemistry related to Biology?</a:t>
            </a:r>
          </a:p>
          <a:p>
            <a:pPr lvl="1"/>
            <a:r>
              <a:rPr lang="en-US" sz="2700" dirty="0" smtClean="0">
                <a:latin typeface="Comic Sans MS" pitchFamily="66" charset="0"/>
              </a:rPr>
              <a:t>Four elements – </a:t>
            </a:r>
            <a:r>
              <a:rPr lang="en-US" sz="2700" dirty="0" smtClean="0">
                <a:solidFill>
                  <a:srgbClr val="C00000"/>
                </a:solidFill>
                <a:latin typeface="Comic Sans MS" pitchFamily="66" charset="0"/>
              </a:rPr>
              <a:t>carbon (C), oxygen (O), hydrogen (H), and nitrogen (N)</a:t>
            </a:r>
            <a:r>
              <a:rPr lang="en-US" sz="2700" dirty="0" smtClean="0">
                <a:latin typeface="Comic Sans MS" pitchFamily="66" charset="0"/>
              </a:rPr>
              <a:t> make up </a:t>
            </a:r>
            <a:r>
              <a:rPr lang="en-US" sz="27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96%</a:t>
            </a:r>
            <a:r>
              <a:rPr lang="en-US" sz="2700" dirty="0" smtClean="0">
                <a:latin typeface="Comic Sans MS" pitchFamily="66" charset="0"/>
              </a:rPr>
              <a:t> of living matter.</a:t>
            </a:r>
          </a:p>
        </p:txBody>
      </p:sp>
      <p:pic>
        <p:nvPicPr>
          <p:cNvPr id="16390" name="Picture 6" descr="http://oxleylearning.org/germandictionary/wp-content/uploads/2008/11/biolog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3048000"/>
            <a:ext cx="480060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Making Macromolecules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Monomers – </a:t>
            </a: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smaller units (subunits) that join together to make larger molecules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Polymers – </a:t>
            </a: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a long molecule consisting of many similar or identical building blocks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33400" y="4114800"/>
            <a:ext cx="12954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Comic Sans MS" pitchFamily="66" charset="0"/>
              </a:rPr>
              <a:t>Monomer 1</a:t>
            </a:r>
            <a:endParaRPr lang="en-US" sz="1200" dirty="0">
              <a:latin typeface="Comic Sans MS" pitchFamily="66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819400" y="4114800"/>
            <a:ext cx="12954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Comic Sans MS" pitchFamily="66" charset="0"/>
              </a:rPr>
              <a:t>Monomer 2</a:t>
            </a:r>
            <a:endParaRPr lang="en-US" sz="1200" dirty="0">
              <a:latin typeface="Comic Sans MS" pitchFamily="66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7391400" y="4114800"/>
            <a:ext cx="12954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Comic Sans MS" pitchFamily="66" charset="0"/>
              </a:rPr>
              <a:t>Monomer 4</a:t>
            </a:r>
            <a:endParaRPr lang="en-US" sz="1200" dirty="0">
              <a:latin typeface="Comic Sans MS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105400" y="4114800"/>
            <a:ext cx="12954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Comic Sans MS" pitchFamily="66" charset="0"/>
              </a:rPr>
              <a:t>Monomer 3</a:t>
            </a:r>
            <a:endParaRPr lang="en-US" sz="1200" dirty="0">
              <a:latin typeface="Comic Sans MS" pitchFamily="66" charset="0"/>
            </a:endParaRPr>
          </a:p>
        </p:txBody>
      </p:sp>
      <p:cxnSp>
        <p:nvCxnSpPr>
          <p:cNvPr id="14" name="Straight Connector 13"/>
          <p:cNvCxnSpPr>
            <a:stCxn id="4" idx="6"/>
          </p:cNvCxnSpPr>
          <p:nvPr/>
        </p:nvCxnSpPr>
        <p:spPr>
          <a:xfrm>
            <a:off x="1828800" y="46482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114800" y="46482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400800" y="46482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Left Brace 17"/>
          <p:cNvSpPr/>
          <p:nvPr/>
        </p:nvSpPr>
        <p:spPr>
          <a:xfrm rot="16200000">
            <a:off x="4379976" y="2173224"/>
            <a:ext cx="612648" cy="6934200"/>
          </a:xfrm>
          <a:prstGeom prst="leftBrace">
            <a:avLst>
              <a:gd name="adj1" fmla="val 8333"/>
              <a:gd name="adj2" fmla="val 498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962400" y="60198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Polymer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8" grpId="0" animBg="1"/>
      <p:bldP spid="9" grpId="0" animBg="1"/>
      <p:bldP spid="10" grpId="0" animBg="1"/>
      <p:bldP spid="18" grpId="0" animBg="1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228600"/>
          <a:ext cx="8534400" cy="4995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6705600"/>
              </a:tblGrid>
              <a:tr h="59846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Comic Sans MS" pitchFamily="66" charset="0"/>
                        </a:rPr>
                        <a:t>Carbohydrates</a:t>
                      </a:r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59846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Elements</a:t>
                      </a:r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753172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Monomers/</a:t>
                      </a:r>
                      <a:r>
                        <a:rPr lang="en-US" sz="2400" baseline="0" dirty="0" smtClean="0">
                          <a:latin typeface="Comic Sans MS" pitchFamily="66" charset="0"/>
                        </a:rPr>
                        <a:t> Basic Units</a:t>
                      </a:r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59846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Functions</a:t>
                      </a:r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753172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Location in Cell</a:t>
                      </a:r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1422657">
                <a:tc>
                  <a:txBody>
                    <a:bodyPr/>
                    <a:lstStyle/>
                    <a:p>
                      <a:endParaRPr lang="en-US" sz="2400" dirty="0" smtClean="0">
                        <a:latin typeface="Comic Sans MS" pitchFamily="66" charset="0"/>
                      </a:endParaRPr>
                    </a:p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Examples</a:t>
                      </a:r>
                    </a:p>
                    <a:p>
                      <a:endParaRPr lang="en-US" sz="2400" dirty="0" smtClean="0">
                        <a:latin typeface="Comic Sans MS" pitchFamily="66" charset="0"/>
                      </a:endParaRPr>
                    </a:p>
                    <a:p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09800" y="9144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C, H, O    (1:2:1)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15240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sugars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23622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Short-term energy for cells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0" y="3810000"/>
            <a:ext cx="662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Comic Sans MS" pitchFamily="66" charset="0"/>
              </a:rPr>
              <a:t>Simple sugars/ </a:t>
            </a:r>
            <a:r>
              <a:rPr lang="en-US" sz="2000" dirty="0" err="1" smtClean="0">
                <a:latin typeface="Comic Sans MS" pitchFamily="66" charset="0"/>
              </a:rPr>
              <a:t>monosaccharides</a:t>
            </a:r>
            <a:r>
              <a:rPr lang="en-US" sz="2000" dirty="0" smtClean="0">
                <a:latin typeface="Comic Sans MS" pitchFamily="66" charset="0"/>
              </a:rPr>
              <a:t> (glucose, fructose)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Comic Sans MS" pitchFamily="66" charset="0"/>
              </a:rPr>
              <a:t>Polysaccharides (cellulose, starch, glycogen)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62400" y="30480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Mitochondria</a:t>
            </a:r>
            <a:endParaRPr lang="en-US" sz="2400" dirty="0">
              <a:latin typeface="Comic Sans MS" pitchFamily="66" charset="0"/>
            </a:endParaRPr>
          </a:p>
        </p:txBody>
      </p:sp>
      <p:pic>
        <p:nvPicPr>
          <p:cNvPr id="7172" name="Picture 4" descr="carbohydrat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4343400"/>
            <a:ext cx="4800600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457200"/>
          <a:ext cx="8534400" cy="597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6705600"/>
              </a:tblGrid>
              <a:tr h="8839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Comic Sans MS" pitchFamily="66" charset="0"/>
                        </a:rPr>
                        <a:t>Lipids</a:t>
                      </a:r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392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Elements</a:t>
                      </a:r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392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Monomers/</a:t>
                      </a:r>
                      <a:r>
                        <a:rPr lang="en-US" sz="2400" baseline="0" dirty="0" smtClean="0">
                          <a:latin typeface="Comic Sans MS" pitchFamily="66" charset="0"/>
                        </a:rPr>
                        <a:t> Basic Units</a:t>
                      </a:r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3920">
                <a:tc>
                  <a:txBody>
                    <a:bodyPr/>
                    <a:lstStyle/>
                    <a:p>
                      <a:endParaRPr lang="en-US" sz="2400" dirty="0" smtClean="0">
                        <a:latin typeface="Comic Sans MS" pitchFamily="66" charset="0"/>
                      </a:endParaRPr>
                    </a:p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Functions</a:t>
                      </a:r>
                    </a:p>
                    <a:p>
                      <a:endParaRPr lang="en-US" sz="2400" dirty="0" smtClean="0">
                        <a:latin typeface="Comic Sans MS" pitchFamily="66" charset="0"/>
                      </a:endParaRPr>
                    </a:p>
                    <a:p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392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Location in Cell</a:t>
                      </a:r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392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Examples</a:t>
                      </a:r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62200" y="16002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C, H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24384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Glycerol &amp; Fatty Acid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3276600"/>
            <a:ext cx="419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Long-term energy for cells</a:t>
            </a:r>
          </a:p>
          <a:p>
            <a:pPr algn="ctr"/>
            <a:r>
              <a:rPr lang="en-US" sz="2000" dirty="0" smtClean="0">
                <a:latin typeface="Comic Sans MS" pitchFamily="66" charset="0"/>
              </a:rPr>
              <a:t>Water-proofing</a:t>
            </a:r>
          </a:p>
          <a:p>
            <a:pPr algn="ctr"/>
            <a:r>
              <a:rPr lang="en-US" sz="2000" dirty="0" smtClean="0">
                <a:latin typeface="Comic Sans MS" pitchFamily="66" charset="0"/>
              </a:rPr>
              <a:t>Insulation</a:t>
            </a:r>
          </a:p>
          <a:p>
            <a:pPr algn="ctr"/>
            <a:r>
              <a:rPr lang="en-US" sz="2000" dirty="0" smtClean="0">
                <a:latin typeface="Comic Sans MS" pitchFamily="66" charset="0"/>
              </a:rPr>
              <a:t>Make up membranes around cells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62200" y="5715000"/>
            <a:ext cx="388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Fats, Oils, Waxes, </a:t>
            </a:r>
            <a:r>
              <a:rPr lang="en-US" sz="2400" dirty="0" err="1" smtClean="0">
                <a:latin typeface="Comic Sans MS" pitchFamily="66" charset="0"/>
              </a:rPr>
              <a:t>Phosholipids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49530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Biological Membranes</a:t>
            </a:r>
            <a:endParaRPr lang="en-US" sz="2400" dirty="0">
              <a:latin typeface="Comic Sans MS" pitchFamily="66" charset="0"/>
            </a:endParaRPr>
          </a:p>
        </p:txBody>
      </p:sp>
      <p:pic>
        <p:nvPicPr>
          <p:cNvPr id="6146" name="Picture 2" descr="http://openlearn.open.ac.uk/file.php/3592/T356_3_003i.jpg"/>
          <p:cNvPicPr>
            <a:picLocks noChangeAspect="1" noChangeArrowheads="1"/>
          </p:cNvPicPr>
          <p:nvPr/>
        </p:nvPicPr>
        <p:blipFill>
          <a:blip r:embed="rId2" cstate="print"/>
          <a:srcRect l="54371"/>
          <a:stretch>
            <a:fillRect/>
          </a:stretch>
        </p:blipFill>
        <p:spPr bwMode="auto">
          <a:xfrm>
            <a:off x="6400800" y="3048000"/>
            <a:ext cx="2568575" cy="3619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457200"/>
          <a:ext cx="8534400" cy="5715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6705600"/>
              </a:tblGrid>
              <a:tr h="8455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Comic Sans MS" pitchFamily="66" charset="0"/>
                        </a:rPr>
                        <a:t>Nucleic Acids</a:t>
                      </a:r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4558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Elements</a:t>
                      </a:r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4558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Monomers/</a:t>
                      </a:r>
                      <a:r>
                        <a:rPr lang="en-US" sz="2400" baseline="0" dirty="0" smtClean="0">
                          <a:latin typeface="Comic Sans MS" pitchFamily="66" charset="0"/>
                        </a:rPr>
                        <a:t> Basic Units</a:t>
                      </a:r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4558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Functions</a:t>
                      </a:r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4558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Location in Cell</a:t>
                      </a:r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1487066">
                <a:tc>
                  <a:txBody>
                    <a:bodyPr/>
                    <a:lstStyle/>
                    <a:p>
                      <a:endParaRPr lang="en-US" sz="2400" dirty="0" smtClean="0">
                        <a:latin typeface="Comic Sans MS" pitchFamily="66" charset="0"/>
                      </a:endParaRPr>
                    </a:p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62200" y="16002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C, H, O, N, P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24384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Nucleotides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32766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Store and transmit hereditary info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62200" y="4953000"/>
            <a:ext cx="6477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DNA</a:t>
            </a:r>
          </a:p>
          <a:p>
            <a:pPr algn="ctr"/>
            <a:r>
              <a:rPr lang="en-US" sz="2400" dirty="0" smtClean="0">
                <a:latin typeface="Comic Sans MS" pitchFamily="66" charset="0"/>
              </a:rPr>
              <a:t>RNA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41148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Nucleus</a:t>
            </a:r>
            <a:endParaRPr lang="en-US" sz="2400" dirty="0">
              <a:latin typeface="Comic Sans MS" pitchFamily="66" charset="0"/>
            </a:endParaRPr>
          </a:p>
        </p:txBody>
      </p:sp>
      <p:pic>
        <p:nvPicPr>
          <p:cNvPr id="5122" name="Picture 2" descr="http://rosenblumtv.files.wordpress.com/2007/08/01-coll-dna-knoll-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4773112"/>
            <a:ext cx="1447800" cy="1875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457200"/>
          <a:ext cx="8534400" cy="591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6705600"/>
              </a:tblGrid>
              <a:tr h="8839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Comic Sans MS" pitchFamily="66" charset="0"/>
                        </a:rPr>
                        <a:t>Proteins</a:t>
                      </a:r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392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Elements</a:t>
                      </a:r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392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Monomers/</a:t>
                      </a:r>
                      <a:r>
                        <a:rPr lang="en-US" sz="2400" baseline="0" dirty="0" smtClean="0">
                          <a:latin typeface="Comic Sans MS" pitchFamily="66" charset="0"/>
                        </a:rPr>
                        <a:t> Basic Units</a:t>
                      </a:r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3920">
                <a:tc>
                  <a:txBody>
                    <a:bodyPr/>
                    <a:lstStyle/>
                    <a:p>
                      <a:endParaRPr lang="en-US" sz="2400" dirty="0" smtClean="0">
                        <a:latin typeface="Comic Sans MS" pitchFamily="66" charset="0"/>
                      </a:endParaRPr>
                    </a:p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Functions</a:t>
                      </a:r>
                    </a:p>
                    <a:p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392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Location in Cell</a:t>
                      </a:r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3920">
                <a:tc>
                  <a:txBody>
                    <a:bodyPr/>
                    <a:lstStyle/>
                    <a:p>
                      <a:endParaRPr lang="en-US" sz="2400" dirty="0" smtClean="0">
                        <a:latin typeface="Comic Sans MS" pitchFamily="66" charset="0"/>
                      </a:endParaRPr>
                    </a:p>
                    <a:p>
                      <a:r>
                        <a:rPr lang="en-US" sz="2400" dirty="0" smtClean="0">
                          <a:latin typeface="Comic Sans MS" pitchFamily="66" charset="0"/>
                        </a:rPr>
                        <a:t>Examples</a:t>
                      </a:r>
                    </a:p>
                    <a:p>
                      <a:endParaRPr lang="en-US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62200" y="16002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C, H, O, N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24384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Amino acids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3124200"/>
            <a:ext cx="647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Control reaction rates</a:t>
            </a:r>
          </a:p>
          <a:p>
            <a:pPr algn="ctr"/>
            <a:r>
              <a:rPr lang="en-US" sz="2400" dirty="0" smtClean="0">
                <a:latin typeface="Comic Sans MS" pitchFamily="66" charset="0"/>
              </a:rPr>
              <a:t>Regulate cell processes</a:t>
            </a:r>
          </a:p>
          <a:p>
            <a:pPr algn="ctr"/>
            <a:r>
              <a:rPr lang="en-US" sz="2400" dirty="0" smtClean="0">
                <a:latin typeface="Comic Sans MS" pitchFamily="66" charset="0"/>
              </a:rPr>
              <a:t>Transport substances in cells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62200" y="5181600"/>
            <a:ext cx="6477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Enzymes</a:t>
            </a:r>
          </a:p>
          <a:p>
            <a:pPr algn="ctr"/>
            <a:r>
              <a:rPr lang="en-US" sz="2400" dirty="0" smtClean="0">
                <a:latin typeface="Comic Sans MS" pitchFamily="66" charset="0"/>
              </a:rPr>
              <a:t>Make up parts of hair, nails, skin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44958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In membranes and cytoplasm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protei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066800"/>
            <a:ext cx="8001000" cy="5253089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Proteins, cont’d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Oval 2"/>
          <p:cNvSpPr>
            <a:spLocks noChangeArrowheads="1"/>
          </p:cNvSpPr>
          <p:nvPr/>
        </p:nvSpPr>
        <p:spPr bwMode="auto">
          <a:xfrm>
            <a:off x="3759200" y="1460500"/>
            <a:ext cx="1778000" cy="698500"/>
          </a:xfrm>
          <a:prstGeom prst="ellipse">
            <a:avLst/>
          </a:prstGeom>
          <a:solidFill>
            <a:srgbClr val="CC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4635500" y="2159000"/>
            <a:ext cx="0" cy="88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>
            <a:off x="4635500" y="2425700"/>
            <a:ext cx="0" cy="63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V="1">
            <a:off x="1435100" y="2489200"/>
            <a:ext cx="6397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99" name="Line 19"/>
          <p:cNvSpPr>
            <a:spLocks noChangeShapeType="1"/>
          </p:cNvSpPr>
          <p:nvPr/>
        </p:nvSpPr>
        <p:spPr bwMode="auto">
          <a:xfrm>
            <a:off x="1435100" y="2489200"/>
            <a:ext cx="0" cy="150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00" name="Line 20"/>
          <p:cNvSpPr>
            <a:spLocks noChangeShapeType="1"/>
          </p:cNvSpPr>
          <p:nvPr/>
        </p:nvSpPr>
        <p:spPr bwMode="auto">
          <a:xfrm>
            <a:off x="7845425" y="2486025"/>
            <a:ext cx="0" cy="150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01" name="Line 21"/>
          <p:cNvSpPr>
            <a:spLocks noChangeShapeType="1"/>
          </p:cNvSpPr>
          <p:nvPr/>
        </p:nvSpPr>
        <p:spPr bwMode="auto">
          <a:xfrm>
            <a:off x="5726113" y="2495550"/>
            <a:ext cx="0" cy="150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02" name="Line 22"/>
          <p:cNvSpPr>
            <a:spLocks noChangeShapeType="1"/>
          </p:cNvSpPr>
          <p:nvPr/>
        </p:nvSpPr>
        <p:spPr bwMode="auto">
          <a:xfrm>
            <a:off x="3592513" y="2489200"/>
            <a:ext cx="0" cy="150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07" name="Line 27"/>
          <p:cNvSpPr>
            <a:spLocks noChangeShapeType="1"/>
          </p:cNvSpPr>
          <p:nvPr/>
        </p:nvSpPr>
        <p:spPr bwMode="auto">
          <a:xfrm>
            <a:off x="1460500" y="3465513"/>
            <a:ext cx="0" cy="165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08" name="Line 28"/>
          <p:cNvSpPr>
            <a:spLocks noChangeShapeType="1"/>
          </p:cNvSpPr>
          <p:nvPr/>
        </p:nvSpPr>
        <p:spPr bwMode="auto">
          <a:xfrm>
            <a:off x="7847013" y="3468688"/>
            <a:ext cx="0" cy="165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09" name="Line 29"/>
          <p:cNvSpPr>
            <a:spLocks noChangeShapeType="1"/>
          </p:cNvSpPr>
          <p:nvPr/>
        </p:nvSpPr>
        <p:spPr bwMode="auto">
          <a:xfrm>
            <a:off x="7845425" y="4492625"/>
            <a:ext cx="0" cy="165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11" name="Line 31"/>
          <p:cNvSpPr>
            <a:spLocks noChangeShapeType="1"/>
          </p:cNvSpPr>
          <p:nvPr/>
        </p:nvSpPr>
        <p:spPr bwMode="auto">
          <a:xfrm>
            <a:off x="5724525" y="3463925"/>
            <a:ext cx="0" cy="165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12" name="Line 32"/>
          <p:cNvSpPr>
            <a:spLocks noChangeShapeType="1"/>
          </p:cNvSpPr>
          <p:nvPr/>
        </p:nvSpPr>
        <p:spPr bwMode="auto">
          <a:xfrm>
            <a:off x="5726113" y="4495800"/>
            <a:ext cx="0" cy="165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13" name="Line 33"/>
          <p:cNvSpPr>
            <a:spLocks noChangeShapeType="1"/>
          </p:cNvSpPr>
          <p:nvPr/>
        </p:nvSpPr>
        <p:spPr bwMode="auto">
          <a:xfrm>
            <a:off x="3592513" y="3462338"/>
            <a:ext cx="0" cy="165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14" name="Line 34"/>
          <p:cNvSpPr>
            <a:spLocks noChangeShapeType="1"/>
          </p:cNvSpPr>
          <p:nvPr/>
        </p:nvSpPr>
        <p:spPr bwMode="auto">
          <a:xfrm>
            <a:off x="3592513" y="4495800"/>
            <a:ext cx="0" cy="165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15" name="Line 35"/>
          <p:cNvSpPr>
            <a:spLocks noChangeShapeType="1"/>
          </p:cNvSpPr>
          <p:nvPr/>
        </p:nvSpPr>
        <p:spPr bwMode="auto">
          <a:xfrm>
            <a:off x="1479550" y="4495800"/>
            <a:ext cx="0" cy="165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30" name="Text Box 50"/>
          <p:cNvSpPr txBox="1">
            <a:spLocks noChangeArrowheads="1"/>
          </p:cNvSpPr>
          <p:nvPr/>
        </p:nvSpPr>
        <p:spPr bwMode="auto">
          <a:xfrm>
            <a:off x="3940175" y="1489075"/>
            <a:ext cx="1416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/>
              <a:t>Carbon</a:t>
            </a:r>
          </a:p>
          <a:p>
            <a:pPr algn="ctr"/>
            <a:r>
              <a:rPr lang="en-US" dirty="0"/>
              <a:t>Compounds</a:t>
            </a:r>
          </a:p>
        </p:txBody>
      </p:sp>
      <p:sp>
        <p:nvSpPr>
          <p:cNvPr id="46131" name="Text Box 51"/>
          <p:cNvSpPr txBox="1">
            <a:spLocks noChangeArrowheads="1"/>
          </p:cNvSpPr>
          <p:nvPr/>
        </p:nvSpPr>
        <p:spPr bwMode="auto">
          <a:xfrm>
            <a:off x="4264025" y="2182813"/>
            <a:ext cx="7477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include</a:t>
            </a:r>
          </a:p>
        </p:txBody>
      </p:sp>
      <p:sp>
        <p:nvSpPr>
          <p:cNvPr id="46132" name="Text Box 52"/>
          <p:cNvSpPr txBox="1">
            <a:spLocks noChangeArrowheads="1"/>
          </p:cNvSpPr>
          <p:nvPr/>
        </p:nvSpPr>
        <p:spPr bwMode="auto">
          <a:xfrm>
            <a:off x="669925" y="3224213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Which are made of</a:t>
            </a:r>
          </a:p>
        </p:txBody>
      </p:sp>
      <p:sp>
        <p:nvSpPr>
          <p:cNvPr id="46133" name="Text Box 53"/>
          <p:cNvSpPr txBox="1">
            <a:spLocks noChangeArrowheads="1"/>
          </p:cNvSpPr>
          <p:nvPr/>
        </p:nvSpPr>
        <p:spPr bwMode="auto">
          <a:xfrm>
            <a:off x="869950" y="4252913"/>
            <a:ext cx="12620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which contain</a:t>
            </a:r>
          </a:p>
        </p:txBody>
      </p:sp>
      <p:sp>
        <p:nvSpPr>
          <p:cNvPr id="46134" name="Text Box 54"/>
          <p:cNvSpPr txBox="1">
            <a:spLocks noChangeArrowheads="1"/>
          </p:cNvSpPr>
          <p:nvPr/>
        </p:nvSpPr>
        <p:spPr bwMode="auto">
          <a:xfrm>
            <a:off x="2816225" y="3236913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Which are made of</a:t>
            </a:r>
          </a:p>
        </p:txBody>
      </p:sp>
      <p:sp>
        <p:nvSpPr>
          <p:cNvPr id="46135" name="Text Box 55"/>
          <p:cNvSpPr txBox="1">
            <a:spLocks noChangeArrowheads="1"/>
          </p:cNvSpPr>
          <p:nvPr/>
        </p:nvSpPr>
        <p:spPr bwMode="auto">
          <a:xfrm>
            <a:off x="4975225" y="3249613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Which are made of</a:t>
            </a:r>
          </a:p>
        </p:txBody>
      </p:sp>
      <p:sp>
        <p:nvSpPr>
          <p:cNvPr id="46136" name="Text Box 56"/>
          <p:cNvSpPr txBox="1">
            <a:spLocks noChangeArrowheads="1"/>
          </p:cNvSpPr>
          <p:nvPr/>
        </p:nvSpPr>
        <p:spPr bwMode="auto">
          <a:xfrm>
            <a:off x="7146925" y="3249613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Which are made of</a:t>
            </a:r>
          </a:p>
        </p:txBody>
      </p:sp>
      <p:sp>
        <p:nvSpPr>
          <p:cNvPr id="46137" name="Text Box 57"/>
          <p:cNvSpPr txBox="1">
            <a:spLocks noChangeArrowheads="1"/>
          </p:cNvSpPr>
          <p:nvPr/>
        </p:nvSpPr>
        <p:spPr bwMode="auto">
          <a:xfrm>
            <a:off x="3016250" y="4252913"/>
            <a:ext cx="12620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which contain</a:t>
            </a:r>
          </a:p>
        </p:txBody>
      </p:sp>
      <p:sp>
        <p:nvSpPr>
          <p:cNvPr id="46138" name="Text Box 58"/>
          <p:cNvSpPr txBox="1">
            <a:spLocks noChangeArrowheads="1"/>
          </p:cNvSpPr>
          <p:nvPr/>
        </p:nvSpPr>
        <p:spPr bwMode="auto">
          <a:xfrm>
            <a:off x="5149850" y="4252913"/>
            <a:ext cx="12620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which contain</a:t>
            </a:r>
          </a:p>
        </p:txBody>
      </p:sp>
      <p:sp>
        <p:nvSpPr>
          <p:cNvPr id="46139" name="Text Box 59"/>
          <p:cNvSpPr txBox="1">
            <a:spLocks noChangeArrowheads="1"/>
          </p:cNvSpPr>
          <p:nvPr/>
        </p:nvSpPr>
        <p:spPr bwMode="auto">
          <a:xfrm>
            <a:off x="7258050" y="4252913"/>
            <a:ext cx="12620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which contain</a:t>
            </a:r>
          </a:p>
        </p:txBody>
      </p:sp>
      <p:sp>
        <p:nvSpPr>
          <p:cNvPr id="46140" name="Text Box 60"/>
          <p:cNvSpPr txBox="1">
            <a:spLocks noChangeArrowheads="1"/>
          </p:cNvSpPr>
          <p:nvPr/>
        </p:nvSpPr>
        <p:spPr bwMode="auto">
          <a:xfrm>
            <a:off x="838200" y="762000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Section 2-3</a:t>
            </a:r>
          </a:p>
        </p:txBody>
      </p:sp>
      <p:sp>
        <p:nvSpPr>
          <p:cNvPr id="46141" name="Text Box 61"/>
          <p:cNvSpPr txBox="1">
            <a:spLocks noChangeArrowheads="1"/>
          </p:cNvSpPr>
          <p:nvPr/>
        </p:nvSpPr>
        <p:spPr bwMode="auto">
          <a:xfrm>
            <a:off x="2514600" y="762000"/>
            <a:ext cx="510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bg1"/>
                </a:solidFill>
                <a:latin typeface="Arial Black" charset="0"/>
              </a:rPr>
              <a:t>Concept Map</a:t>
            </a:r>
          </a:p>
        </p:txBody>
      </p: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679450" y="2616200"/>
            <a:ext cx="7889875" cy="673100"/>
            <a:chOff x="452" y="1656"/>
            <a:chExt cx="4970" cy="424"/>
          </a:xfrm>
        </p:grpSpPr>
        <p:sp>
          <p:nvSpPr>
            <p:cNvPr id="46083" name="Oval 3"/>
            <p:cNvSpPr>
              <a:spLocks noChangeArrowheads="1"/>
            </p:cNvSpPr>
            <p:nvPr/>
          </p:nvSpPr>
          <p:spPr bwMode="auto">
            <a:xfrm>
              <a:off x="1781" y="1656"/>
              <a:ext cx="960" cy="424"/>
            </a:xfrm>
            <a:prstGeom prst="ellipse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8" name="Oval 8"/>
            <p:cNvSpPr>
              <a:spLocks noChangeArrowheads="1"/>
            </p:cNvSpPr>
            <p:nvPr/>
          </p:nvSpPr>
          <p:spPr bwMode="auto">
            <a:xfrm>
              <a:off x="3125" y="1656"/>
              <a:ext cx="960" cy="424"/>
            </a:xfrm>
            <a:prstGeom prst="ellipse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1" name="Oval 11"/>
            <p:cNvSpPr>
              <a:spLocks noChangeArrowheads="1"/>
            </p:cNvSpPr>
            <p:nvPr/>
          </p:nvSpPr>
          <p:spPr bwMode="auto">
            <a:xfrm>
              <a:off x="4462" y="1656"/>
              <a:ext cx="960" cy="424"/>
            </a:xfrm>
            <a:prstGeom prst="ellipse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4" name="Oval 14"/>
            <p:cNvSpPr>
              <a:spLocks noChangeArrowheads="1"/>
            </p:cNvSpPr>
            <p:nvPr/>
          </p:nvSpPr>
          <p:spPr bwMode="auto">
            <a:xfrm>
              <a:off x="452" y="1656"/>
              <a:ext cx="960" cy="424"/>
            </a:xfrm>
            <a:prstGeom prst="ellipse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66"/>
          <p:cNvGrpSpPr>
            <a:grpSpLocks/>
          </p:cNvGrpSpPr>
          <p:nvPr/>
        </p:nvGrpSpPr>
        <p:grpSpPr bwMode="auto">
          <a:xfrm>
            <a:off x="720725" y="2797175"/>
            <a:ext cx="7589838" cy="336550"/>
            <a:chOff x="454" y="1762"/>
            <a:chExt cx="4781" cy="212"/>
          </a:xfrm>
        </p:grpSpPr>
        <p:sp>
          <p:nvSpPr>
            <p:cNvPr id="46147" name="Text Box 67"/>
            <p:cNvSpPr txBox="1">
              <a:spLocks noChangeArrowheads="1"/>
            </p:cNvSpPr>
            <p:nvPr/>
          </p:nvSpPr>
          <p:spPr bwMode="auto">
            <a:xfrm>
              <a:off x="454" y="1762"/>
              <a:ext cx="95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/>
                <a:t>Carbohydrates</a:t>
              </a:r>
              <a:endParaRPr lang="en-US"/>
            </a:p>
          </p:txBody>
        </p:sp>
        <p:sp>
          <p:nvSpPr>
            <p:cNvPr id="46148" name="Text Box 68"/>
            <p:cNvSpPr txBox="1">
              <a:spLocks noChangeArrowheads="1"/>
            </p:cNvSpPr>
            <p:nvPr/>
          </p:nvSpPr>
          <p:spPr bwMode="auto">
            <a:xfrm>
              <a:off x="2036" y="1762"/>
              <a:ext cx="45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/>
                <a:t>Lipids</a:t>
              </a:r>
              <a:endParaRPr lang="en-US"/>
            </a:p>
          </p:txBody>
        </p:sp>
        <p:sp>
          <p:nvSpPr>
            <p:cNvPr id="46149" name="Text Box 69"/>
            <p:cNvSpPr txBox="1">
              <a:spLocks noChangeArrowheads="1"/>
            </p:cNvSpPr>
            <p:nvPr/>
          </p:nvSpPr>
          <p:spPr bwMode="auto">
            <a:xfrm>
              <a:off x="3171" y="1762"/>
              <a:ext cx="87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/>
                <a:t>Nucleic acids</a:t>
              </a:r>
              <a:endParaRPr lang="en-US"/>
            </a:p>
          </p:txBody>
        </p:sp>
        <p:sp>
          <p:nvSpPr>
            <p:cNvPr id="46150" name="Text Box 70"/>
            <p:cNvSpPr txBox="1">
              <a:spLocks noChangeArrowheads="1"/>
            </p:cNvSpPr>
            <p:nvPr/>
          </p:nvSpPr>
          <p:spPr bwMode="auto">
            <a:xfrm>
              <a:off x="4649" y="1762"/>
              <a:ext cx="58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/>
                <a:t>Proteins</a:t>
              </a:r>
              <a:endParaRPr lang="en-US"/>
            </a:p>
          </p:txBody>
        </p:sp>
      </p:grpSp>
      <p:grpSp>
        <p:nvGrpSpPr>
          <p:cNvPr id="4" name="Group 80"/>
          <p:cNvGrpSpPr>
            <a:grpSpLocks/>
          </p:cNvGrpSpPr>
          <p:nvPr/>
        </p:nvGrpSpPr>
        <p:grpSpPr bwMode="auto">
          <a:xfrm>
            <a:off x="717550" y="3613150"/>
            <a:ext cx="7893050" cy="679450"/>
            <a:chOff x="452" y="2276"/>
            <a:chExt cx="4972" cy="428"/>
          </a:xfrm>
        </p:grpSpPr>
        <p:sp>
          <p:nvSpPr>
            <p:cNvPr id="46161" name="Oval 81"/>
            <p:cNvSpPr>
              <a:spLocks noChangeArrowheads="1"/>
            </p:cNvSpPr>
            <p:nvPr/>
          </p:nvSpPr>
          <p:spPr bwMode="auto">
            <a:xfrm>
              <a:off x="1785" y="2276"/>
              <a:ext cx="960" cy="424"/>
            </a:xfrm>
            <a:prstGeom prst="ellipse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62" name="Oval 82"/>
            <p:cNvSpPr>
              <a:spLocks noChangeArrowheads="1"/>
            </p:cNvSpPr>
            <p:nvPr/>
          </p:nvSpPr>
          <p:spPr bwMode="auto">
            <a:xfrm>
              <a:off x="3125" y="2276"/>
              <a:ext cx="960" cy="424"/>
            </a:xfrm>
            <a:prstGeom prst="ellipse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63" name="Oval 83"/>
            <p:cNvSpPr>
              <a:spLocks noChangeArrowheads="1"/>
            </p:cNvSpPr>
            <p:nvPr/>
          </p:nvSpPr>
          <p:spPr bwMode="auto">
            <a:xfrm>
              <a:off x="4464" y="2276"/>
              <a:ext cx="960" cy="424"/>
            </a:xfrm>
            <a:prstGeom prst="ellipse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64" name="Oval 84"/>
            <p:cNvSpPr>
              <a:spLocks noChangeArrowheads="1"/>
            </p:cNvSpPr>
            <p:nvPr/>
          </p:nvSpPr>
          <p:spPr bwMode="auto">
            <a:xfrm>
              <a:off x="452" y="2280"/>
              <a:ext cx="960" cy="424"/>
            </a:xfrm>
            <a:prstGeom prst="ellipse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85"/>
          <p:cNvGrpSpPr>
            <a:grpSpLocks/>
          </p:cNvGrpSpPr>
          <p:nvPr/>
        </p:nvGrpSpPr>
        <p:grpSpPr bwMode="auto">
          <a:xfrm>
            <a:off x="627063" y="3513138"/>
            <a:ext cx="7815262" cy="696912"/>
            <a:chOff x="435" y="2309"/>
            <a:chExt cx="4923" cy="439"/>
          </a:xfrm>
        </p:grpSpPr>
        <p:sp>
          <p:nvSpPr>
            <p:cNvPr id="46166" name="Text Box 86"/>
            <p:cNvSpPr txBox="1">
              <a:spLocks noChangeArrowheads="1"/>
            </p:cNvSpPr>
            <p:nvPr/>
          </p:nvSpPr>
          <p:spPr bwMode="auto">
            <a:xfrm>
              <a:off x="435" y="2309"/>
              <a:ext cx="998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endParaRPr lang="en-US" sz="1600"/>
            </a:p>
            <a:p>
              <a:pPr algn="ctr"/>
              <a:r>
                <a:rPr lang="en-US" sz="1600"/>
                <a:t>  Simple sugars</a:t>
              </a:r>
              <a:endParaRPr lang="en-US"/>
            </a:p>
          </p:txBody>
        </p:sp>
        <p:sp>
          <p:nvSpPr>
            <p:cNvPr id="46167" name="Text Box 87"/>
            <p:cNvSpPr txBox="1">
              <a:spLocks noChangeArrowheads="1"/>
            </p:cNvSpPr>
            <p:nvPr/>
          </p:nvSpPr>
          <p:spPr bwMode="auto">
            <a:xfrm>
              <a:off x="1844" y="2399"/>
              <a:ext cx="863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Glycerol/3 fatty</a:t>
              </a:r>
            </a:p>
            <a:p>
              <a:r>
                <a:rPr lang="en-US" sz="1400"/>
                <a:t>Acid Subunits</a:t>
              </a:r>
              <a:endParaRPr lang="en-US"/>
            </a:p>
          </p:txBody>
        </p:sp>
        <p:sp>
          <p:nvSpPr>
            <p:cNvPr id="46168" name="Text Box 88"/>
            <p:cNvSpPr txBox="1">
              <a:spLocks noChangeArrowheads="1"/>
            </p:cNvSpPr>
            <p:nvPr/>
          </p:nvSpPr>
          <p:spPr bwMode="auto">
            <a:xfrm>
              <a:off x="3213" y="2382"/>
              <a:ext cx="785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1600"/>
            </a:p>
            <a:p>
              <a:r>
                <a:rPr lang="en-US" sz="1600"/>
                <a:t>Nucleotides</a:t>
              </a:r>
              <a:endParaRPr lang="en-US"/>
            </a:p>
          </p:txBody>
        </p:sp>
        <p:sp>
          <p:nvSpPr>
            <p:cNvPr id="46169" name="Text Box 89"/>
            <p:cNvSpPr txBox="1">
              <a:spLocks noChangeArrowheads="1"/>
            </p:cNvSpPr>
            <p:nvPr/>
          </p:nvSpPr>
          <p:spPr bwMode="auto">
            <a:xfrm>
              <a:off x="4531" y="2382"/>
              <a:ext cx="827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1600"/>
            </a:p>
            <a:p>
              <a:r>
                <a:rPr lang="en-US" sz="1600"/>
                <a:t>Amino Acids</a:t>
              </a:r>
              <a:endParaRPr lang="en-US"/>
            </a:p>
          </p:txBody>
        </p:sp>
      </p:grpSp>
      <p:grpSp>
        <p:nvGrpSpPr>
          <p:cNvPr id="6" name="Group 90"/>
          <p:cNvGrpSpPr>
            <a:grpSpLocks/>
          </p:cNvGrpSpPr>
          <p:nvPr/>
        </p:nvGrpSpPr>
        <p:grpSpPr bwMode="auto">
          <a:xfrm>
            <a:off x="717550" y="4648200"/>
            <a:ext cx="7889875" cy="684213"/>
            <a:chOff x="452" y="2928"/>
            <a:chExt cx="4970" cy="431"/>
          </a:xfrm>
        </p:grpSpPr>
        <p:sp>
          <p:nvSpPr>
            <p:cNvPr id="46085" name="Oval 5"/>
            <p:cNvSpPr>
              <a:spLocks noChangeArrowheads="1"/>
            </p:cNvSpPr>
            <p:nvPr/>
          </p:nvSpPr>
          <p:spPr bwMode="auto">
            <a:xfrm>
              <a:off x="1789" y="2928"/>
              <a:ext cx="960" cy="424"/>
            </a:xfrm>
            <a:prstGeom prst="ellipse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6" name="Oval 6"/>
            <p:cNvSpPr>
              <a:spLocks noChangeArrowheads="1"/>
            </p:cNvSpPr>
            <p:nvPr/>
          </p:nvSpPr>
          <p:spPr bwMode="auto">
            <a:xfrm>
              <a:off x="3121" y="2928"/>
              <a:ext cx="960" cy="424"/>
            </a:xfrm>
            <a:prstGeom prst="ellipse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9" name="Oval 9"/>
            <p:cNvSpPr>
              <a:spLocks noChangeArrowheads="1"/>
            </p:cNvSpPr>
            <p:nvPr/>
          </p:nvSpPr>
          <p:spPr bwMode="auto">
            <a:xfrm>
              <a:off x="4462" y="2928"/>
              <a:ext cx="960" cy="424"/>
            </a:xfrm>
            <a:prstGeom prst="ellipse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2" name="Oval 12"/>
            <p:cNvSpPr>
              <a:spLocks noChangeArrowheads="1"/>
            </p:cNvSpPr>
            <p:nvPr/>
          </p:nvSpPr>
          <p:spPr bwMode="auto">
            <a:xfrm>
              <a:off x="452" y="2935"/>
              <a:ext cx="960" cy="424"/>
            </a:xfrm>
            <a:prstGeom prst="ellipse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100"/>
          <p:cNvGrpSpPr>
            <a:grpSpLocks/>
          </p:cNvGrpSpPr>
          <p:nvPr/>
        </p:nvGrpSpPr>
        <p:grpSpPr bwMode="auto">
          <a:xfrm>
            <a:off x="1011238" y="4722813"/>
            <a:ext cx="7610475" cy="609600"/>
            <a:chOff x="637" y="2975"/>
            <a:chExt cx="4794" cy="384"/>
          </a:xfrm>
        </p:grpSpPr>
        <p:sp>
          <p:nvSpPr>
            <p:cNvPr id="46172" name="Text Box 92"/>
            <p:cNvSpPr txBox="1">
              <a:spLocks noChangeArrowheads="1"/>
            </p:cNvSpPr>
            <p:nvPr/>
          </p:nvSpPr>
          <p:spPr bwMode="auto">
            <a:xfrm>
              <a:off x="637" y="2975"/>
              <a:ext cx="543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200"/>
                <a:t>Carbon,</a:t>
              </a:r>
            </a:p>
            <a:p>
              <a:pPr algn="ctr">
                <a:lnSpc>
                  <a:spcPct val="80000"/>
                </a:lnSpc>
              </a:pPr>
              <a:r>
                <a:rPr lang="en-US" sz="1200"/>
                <a:t>hydrogen,</a:t>
              </a:r>
            </a:p>
            <a:p>
              <a:pPr algn="ctr">
                <a:lnSpc>
                  <a:spcPct val="80000"/>
                </a:lnSpc>
              </a:pPr>
              <a:r>
                <a:rPr lang="en-US" sz="1200"/>
                <a:t>oxygen</a:t>
              </a:r>
            </a:p>
          </p:txBody>
        </p:sp>
        <p:sp>
          <p:nvSpPr>
            <p:cNvPr id="46173" name="Text Box 93"/>
            <p:cNvSpPr txBox="1">
              <a:spLocks noChangeArrowheads="1"/>
            </p:cNvSpPr>
            <p:nvPr/>
          </p:nvSpPr>
          <p:spPr bwMode="auto">
            <a:xfrm>
              <a:off x="1987" y="2975"/>
              <a:ext cx="54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200" dirty="0"/>
                <a:t>Carbon,</a:t>
              </a:r>
            </a:p>
            <a:p>
              <a:pPr algn="ctr">
                <a:lnSpc>
                  <a:spcPct val="80000"/>
                </a:lnSpc>
              </a:pPr>
              <a:r>
                <a:rPr lang="en-US" sz="1200" dirty="0"/>
                <a:t>hydrogen,</a:t>
              </a:r>
            </a:p>
            <a:p>
              <a:pPr algn="ctr">
                <a:lnSpc>
                  <a:spcPct val="80000"/>
                </a:lnSpc>
              </a:pPr>
              <a:endParaRPr lang="en-US" dirty="0"/>
            </a:p>
          </p:txBody>
        </p:sp>
        <p:sp>
          <p:nvSpPr>
            <p:cNvPr id="46174" name="Text Box 94"/>
            <p:cNvSpPr txBox="1">
              <a:spLocks noChangeArrowheads="1"/>
            </p:cNvSpPr>
            <p:nvPr/>
          </p:nvSpPr>
          <p:spPr bwMode="auto">
            <a:xfrm>
              <a:off x="3172" y="2999"/>
              <a:ext cx="885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200"/>
                <a:t>Carbon,hydrogen,</a:t>
              </a:r>
            </a:p>
            <a:p>
              <a:pPr algn="ctr">
                <a:lnSpc>
                  <a:spcPct val="80000"/>
                </a:lnSpc>
              </a:pPr>
              <a:r>
                <a:rPr lang="en-US" sz="1200"/>
                <a:t>oxygen, nitrogen,</a:t>
              </a:r>
            </a:p>
            <a:p>
              <a:pPr algn="ctr">
                <a:lnSpc>
                  <a:spcPct val="80000"/>
                </a:lnSpc>
              </a:pPr>
              <a:r>
                <a:rPr lang="en-US" sz="1200"/>
                <a:t>phosphorus</a:t>
              </a:r>
            </a:p>
          </p:txBody>
        </p:sp>
        <p:sp>
          <p:nvSpPr>
            <p:cNvPr id="46175" name="Text Box 95"/>
            <p:cNvSpPr txBox="1">
              <a:spLocks noChangeArrowheads="1"/>
            </p:cNvSpPr>
            <p:nvPr/>
          </p:nvSpPr>
          <p:spPr bwMode="auto">
            <a:xfrm>
              <a:off x="4525" y="2983"/>
              <a:ext cx="906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200"/>
                <a:t>Carbon,</a:t>
              </a:r>
            </a:p>
            <a:p>
              <a:pPr algn="ctr">
                <a:lnSpc>
                  <a:spcPct val="80000"/>
                </a:lnSpc>
              </a:pPr>
              <a:r>
                <a:rPr lang="en-US" sz="1200"/>
                <a:t>hydrogen,oxygen, </a:t>
              </a:r>
            </a:p>
            <a:p>
              <a:pPr algn="ctr">
                <a:lnSpc>
                  <a:spcPct val="80000"/>
                </a:lnSpc>
              </a:pPr>
              <a:r>
                <a:rPr lang="en-US" sz="1200"/>
                <a:t>nitrogen,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Chemical Reactions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mic Sans MS" pitchFamily="66" charset="0"/>
              </a:rPr>
              <a:t>A chemical reaction is a process that </a:t>
            </a:r>
            <a:r>
              <a:rPr lang="en-US" u="sng" dirty="0" smtClean="0">
                <a:solidFill>
                  <a:srgbClr val="C00000"/>
                </a:solidFill>
                <a:latin typeface="Comic Sans MS" pitchFamily="66" charset="0"/>
              </a:rPr>
              <a:t>changes one set of chemicals into another set of chemicals</a:t>
            </a:r>
            <a:r>
              <a:rPr lang="en-US" dirty="0" smtClean="0">
                <a:latin typeface="Comic Sans MS" pitchFamily="66" charset="0"/>
              </a:rPr>
              <a:t>.</a:t>
            </a:r>
          </a:p>
          <a:p>
            <a:pPr lvl="1"/>
            <a:r>
              <a:rPr lang="en-US" sz="2500" dirty="0" smtClean="0">
                <a:latin typeface="Comic Sans MS" pitchFamily="66" charset="0"/>
              </a:rPr>
              <a:t>Involves the </a:t>
            </a:r>
            <a:r>
              <a:rPr lang="en-US" sz="2500" u="sng" dirty="0" smtClean="0">
                <a:solidFill>
                  <a:srgbClr val="C00000"/>
                </a:solidFill>
                <a:latin typeface="Comic Sans MS" pitchFamily="66" charset="0"/>
              </a:rPr>
              <a:t>breaking of bonds</a:t>
            </a:r>
            <a:r>
              <a:rPr lang="en-US" sz="2500" dirty="0" smtClean="0">
                <a:latin typeface="Comic Sans MS" pitchFamily="66" charset="0"/>
              </a:rPr>
              <a:t> in the reactants and the </a:t>
            </a:r>
            <a:r>
              <a:rPr lang="en-US" sz="2500" u="sng" dirty="0" smtClean="0">
                <a:solidFill>
                  <a:srgbClr val="C00000"/>
                </a:solidFill>
                <a:latin typeface="Comic Sans MS" pitchFamily="66" charset="0"/>
              </a:rPr>
              <a:t>formation</a:t>
            </a:r>
            <a:r>
              <a:rPr lang="en-US" sz="2500" dirty="0" smtClean="0">
                <a:latin typeface="Comic Sans MS" pitchFamily="66" charset="0"/>
              </a:rPr>
              <a:t> of bonds in the products.</a:t>
            </a:r>
          </a:p>
          <a:p>
            <a:pPr lvl="1"/>
            <a:r>
              <a:rPr lang="en-US" sz="2500" u="sng" dirty="0" smtClean="0">
                <a:solidFill>
                  <a:srgbClr val="C00000"/>
                </a:solidFill>
                <a:latin typeface="Comic Sans MS" pitchFamily="66" charset="0"/>
              </a:rPr>
              <a:t>Reactants</a:t>
            </a:r>
            <a:r>
              <a:rPr lang="en-US" sz="2500" dirty="0" smtClean="0">
                <a:latin typeface="Comic Sans MS" pitchFamily="66" charset="0"/>
              </a:rPr>
              <a:t> – the elements or compounds that </a:t>
            </a:r>
            <a:r>
              <a:rPr lang="en-US" sz="2500" u="sng" dirty="0" smtClean="0">
                <a:solidFill>
                  <a:srgbClr val="C00000"/>
                </a:solidFill>
                <a:latin typeface="Comic Sans MS" pitchFamily="66" charset="0"/>
              </a:rPr>
              <a:t>enter </a:t>
            </a:r>
            <a:r>
              <a:rPr lang="en-US" sz="2500" dirty="0" smtClean="0">
                <a:latin typeface="Comic Sans MS" pitchFamily="66" charset="0"/>
              </a:rPr>
              <a:t>the reaction</a:t>
            </a:r>
          </a:p>
          <a:p>
            <a:pPr lvl="1"/>
            <a:r>
              <a:rPr lang="en-US" sz="2500" u="sng" dirty="0" smtClean="0">
                <a:solidFill>
                  <a:srgbClr val="C00000"/>
                </a:solidFill>
                <a:latin typeface="Comic Sans MS" pitchFamily="66" charset="0"/>
              </a:rPr>
              <a:t>Products</a:t>
            </a:r>
            <a:r>
              <a:rPr lang="en-US" sz="2500" dirty="0" smtClean="0">
                <a:latin typeface="Comic Sans MS" pitchFamily="66" charset="0"/>
              </a:rPr>
              <a:t> – the elements or compounds that are </a:t>
            </a:r>
            <a:r>
              <a:rPr lang="en-US" sz="2500" u="sng" dirty="0" smtClean="0">
                <a:solidFill>
                  <a:srgbClr val="C00000"/>
                </a:solidFill>
                <a:latin typeface="Comic Sans MS" pitchFamily="66" charset="0"/>
              </a:rPr>
              <a:t>produced</a:t>
            </a:r>
            <a:r>
              <a:rPr lang="en-US" sz="2500" dirty="0" smtClean="0">
                <a:latin typeface="Comic Sans MS" pitchFamily="66" charset="0"/>
              </a:rPr>
              <a:t> by the reaction.</a:t>
            </a:r>
          </a:p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Reactants ----------&gt; Products</a:t>
            </a:r>
          </a:p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2H</a:t>
            </a:r>
            <a:r>
              <a:rPr lang="en-US" baseline="-25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 + O</a:t>
            </a:r>
            <a:r>
              <a:rPr lang="en-US" baseline="-25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 --------&gt; 2H</a:t>
            </a:r>
            <a:r>
              <a:rPr lang="en-US" baseline="-25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Review of the Atom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1066800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Atoms – </a:t>
            </a: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the basic unit of all matter 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2209800"/>
          <a:ext cx="7696200" cy="2636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5400"/>
                <a:gridCol w="2565400"/>
                <a:gridCol w="25654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omic Sans MS" pitchFamily="66" charset="0"/>
                        </a:rPr>
                        <a:t>Subatomic Particle</a:t>
                      </a:r>
                      <a:endParaRPr lang="en-US" sz="20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omic Sans MS" pitchFamily="66" charset="0"/>
                        </a:rPr>
                        <a:t>Charge</a:t>
                      </a:r>
                      <a:endParaRPr lang="en-US" sz="20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omic Sans MS" pitchFamily="66" charset="0"/>
                        </a:rPr>
                        <a:t>Location</a:t>
                      </a:r>
                      <a:endParaRPr lang="en-US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8370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omic Sans MS" pitchFamily="66" charset="0"/>
                        </a:rPr>
                        <a:t>Protons</a:t>
                      </a:r>
                      <a:endParaRPr lang="en-US" sz="20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mic Sans MS" pitchFamily="66" charset="0"/>
                        </a:rPr>
                        <a:t>+</a:t>
                      </a:r>
                      <a:endParaRPr lang="en-US" sz="3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omic Sans MS" pitchFamily="66" charset="0"/>
                        </a:rPr>
                        <a:t>Center</a:t>
                      </a:r>
                      <a:r>
                        <a:rPr lang="en-US" sz="2000" baseline="0" smtClean="0">
                          <a:latin typeface="Comic Sans MS" pitchFamily="66" charset="0"/>
                        </a:rPr>
                        <a:t> of atom (nucleus)</a:t>
                      </a:r>
                      <a:endParaRPr lang="en-US" sz="200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8370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omic Sans MS" pitchFamily="66" charset="0"/>
                        </a:rPr>
                        <a:t>Neutrons</a:t>
                      </a:r>
                      <a:endParaRPr lang="en-US" sz="20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omic Sans MS" pitchFamily="66" charset="0"/>
                        </a:rPr>
                        <a:t>0</a:t>
                      </a:r>
                      <a:endParaRPr lang="en-US" sz="20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mic Sans MS" pitchFamily="66" charset="0"/>
                        </a:rPr>
                        <a:t>Center</a:t>
                      </a:r>
                      <a:r>
                        <a:rPr lang="en-US" sz="2000" baseline="0" dirty="0" smtClean="0">
                          <a:latin typeface="Comic Sans MS" pitchFamily="66" charset="0"/>
                        </a:rPr>
                        <a:t> of atom (nucleus)</a:t>
                      </a:r>
                      <a:endParaRPr lang="en-US" sz="2000" dirty="0" smtClean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8370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omic Sans MS" pitchFamily="66" charset="0"/>
                        </a:rPr>
                        <a:t>Electrons</a:t>
                      </a:r>
                      <a:endParaRPr lang="en-US" sz="20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mic Sans MS" pitchFamily="66" charset="0"/>
                        </a:rPr>
                        <a:t>-</a:t>
                      </a:r>
                      <a:endParaRPr lang="en-US" sz="3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omic Sans MS" pitchFamily="66" charset="0"/>
                        </a:rPr>
                        <a:t>“cloud” around the nucleus</a:t>
                      </a:r>
                      <a:endParaRPr lang="en-US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5105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Atoms are</a:t>
            </a:r>
            <a:r>
              <a:rPr kumimoji="0" lang="en-US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electrically neutral.</a:t>
            </a:r>
          </a:p>
          <a:p>
            <a:pPr marL="731520" lvl="1" indent="-274320">
              <a:spcBef>
                <a:spcPct val="20000"/>
              </a:spcBef>
              <a:buClr>
                <a:schemeClr val="accent1"/>
              </a:buClr>
              <a:buSzPct val="85000"/>
              <a:buFont typeface="Courier New" pitchFamily="49" charset="0"/>
              <a:buChar char="o"/>
            </a:pPr>
            <a:r>
              <a:rPr lang="en-US" sz="2700" baseline="0" dirty="0" smtClean="0">
                <a:solidFill>
                  <a:srgbClr val="C00000"/>
                </a:solidFill>
                <a:latin typeface="Comic Sans MS" pitchFamily="66" charset="0"/>
              </a:rPr>
              <a:t>#</a:t>
            </a:r>
            <a:r>
              <a:rPr lang="en-US" sz="2700" dirty="0" smtClean="0">
                <a:solidFill>
                  <a:srgbClr val="C00000"/>
                </a:solidFill>
                <a:latin typeface="Comic Sans MS" pitchFamily="66" charset="0"/>
              </a:rPr>
              <a:t> protons = # electrons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The Periodic Table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1026" name="Picture 2" descr="http://library.thinkquest.org/3616/chem/periodic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524000"/>
            <a:ext cx="7467600" cy="47665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The Periodic Table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>
                <a:latin typeface="Comic Sans MS" pitchFamily="66" charset="0"/>
              </a:rPr>
              <a:t>Atomic number = </a:t>
            </a:r>
            <a:r>
              <a:rPr lang="en-US" sz="3200" dirty="0" smtClean="0">
                <a:solidFill>
                  <a:srgbClr val="C00000"/>
                </a:solidFill>
                <a:latin typeface="Comic Sans MS" pitchFamily="66" charset="0"/>
              </a:rPr>
              <a:t>number of protons</a:t>
            </a:r>
          </a:p>
          <a:p>
            <a:r>
              <a:rPr lang="en-US" sz="3200" dirty="0" smtClean="0">
                <a:latin typeface="Comic Sans MS" pitchFamily="66" charset="0"/>
              </a:rPr>
              <a:t>Atomic mass = </a:t>
            </a:r>
            <a:r>
              <a:rPr lang="en-US" sz="3200" dirty="0" smtClean="0">
                <a:solidFill>
                  <a:srgbClr val="C00000"/>
                </a:solidFill>
                <a:latin typeface="Comic Sans MS" pitchFamily="66" charset="0"/>
              </a:rPr>
              <a:t>protons + neutrons</a:t>
            </a:r>
          </a:p>
          <a:p>
            <a:endParaRPr lang="en-US" dirty="0">
              <a:latin typeface="Comic Sans MS" pitchFamily="66" charset="0"/>
            </a:endParaRPr>
          </a:p>
          <a:p>
            <a:endParaRPr lang="en-US" dirty="0">
              <a:latin typeface="Comic Sans MS" pitchFamily="66" charset="0"/>
            </a:endParaRPr>
          </a:p>
        </p:txBody>
      </p:sp>
      <p:pic>
        <p:nvPicPr>
          <p:cNvPr id="1030" name="Picture 6" descr="http://salksperiodictable.wikispaces.com/file/view/Carbon.png/46835259/Carbon.png"/>
          <p:cNvPicPr>
            <a:picLocks noChangeAspect="1" noChangeArrowheads="1"/>
          </p:cNvPicPr>
          <p:nvPr/>
        </p:nvPicPr>
        <p:blipFill>
          <a:blip r:embed="rId2" cstate="print"/>
          <a:srcRect b="32445"/>
          <a:stretch>
            <a:fillRect/>
          </a:stretch>
        </p:blipFill>
        <p:spPr bwMode="auto">
          <a:xfrm>
            <a:off x="2895600" y="3048000"/>
            <a:ext cx="2857500" cy="2895600"/>
          </a:xfrm>
          <a:prstGeom prst="rect">
            <a:avLst/>
          </a:prstGeom>
          <a:noFill/>
        </p:spPr>
      </p:pic>
      <p:cxnSp>
        <p:nvCxnSpPr>
          <p:cNvPr id="7" name="Straight Arrow Connector 6"/>
          <p:cNvCxnSpPr/>
          <p:nvPr/>
        </p:nvCxnSpPr>
        <p:spPr>
          <a:xfrm>
            <a:off x="4648200" y="3581400"/>
            <a:ext cx="2362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800600" y="4419600"/>
            <a:ext cx="2362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876800" y="5715000"/>
            <a:ext cx="2362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86600" y="3200400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Atomic </a:t>
            </a:r>
          </a:p>
          <a:p>
            <a:pPr algn="ctr"/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Number</a:t>
            </a:r>
            <a:endParaRPr lang="en-US" sz="24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39000" y="41910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Element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91400" y="5334000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Atomic </a:t>
            </a:r>
          </a:p>
          <a:p>
            <a:pPr algn="ctr"/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Mass</a:t>
            </a:r>
            <a:endParaRPr lang="en-US" sz="2400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Bonding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Compounds and molecules form by the </a:t>
            </a:r>
            <a:r>
              <a:rPr lang="en-US" u="sng" dirty="0" smtClean="0">
                <a:solidFill>
                  <a:srgbClr val="C00000"/>
                </a:solidFill>
                <a:latin typeface="Comic Sans MS" pitchFamily="66" charset="0"/>
              </a:rPr>
              <a:t>chemical combination</a:t>
            </a:r>
            <a:r>
              <a:rPr lang="en-US" dirty="0" smtClean="0">
                <a:latin typeface="Comic Sans MS" pitchFamily="66" charset="0"/>
              </a:rPr>
              <a:t> of two or more elements.</a:t>
            </a:r>
          </a:p>
          <a:p>
            <a:r>
              <a:rPr lang="en-US" dirty="0" smtClean="0">
                <a:latin typeface="Comic Sans MS" pitchFamily="66" charset="0"/>
              </a:rPr>
              <a:t>The number of </a:t>
            </a:r>
            <a:r>
              <a:rPr lang="en-US" u="sng" dirty="0" smtClean="0">
                <a:solidFill>
                  <a:srgbClr val="C00000"/>
                </a:solidFill>
                <a:latin typeface="Comic Sans MS" pitchFamily="66" charset="0"/>
              </a:rPr>
              <a:t>valence</a:t>
            </a:r>
            <a:r>
              <a:rPr lang="en-US" dirty="0" smtClean="0">
                <a:latin typeface="Comic Sans MS" pitchFamily="66" charset="0"/>
              </a:rPr>
              <a:t> (outermost) electrons determines the chemical activity and </a:t>
            </a:r>
            <a:r>
              <a:rPr lang="en-US" u="sng" dirty="0" smtClean="0">
                <a:solidFill>
                  <a:srgbClr val="C00000"/>
                </a:solidFill>
                <a:latin typeface="Comic Sans MS" pitchFamily="66" charset="0"/>
              </a:rPr>
              <a:t>bonding ability</a:t>
            </a:r>
            <a:r>
              <a:rPr lang="en-US" dirty="0" smtClean="0">
                <a:latin typeface="Comic Sans MS" pitchFamily="66" charset="0"/>
              </a:rPr>
              <a:t> of an atom.</a:t>
            </a:r>
          </a:p>
          <a:p>
            <a:r>
              <a:rPr lang="en-US" dirty="0" smtClean="0">
                <a:latin typeface="Comic Sans MS" pitchFamily="66" charset="0"/>
              </a:rPr>
              <a:t>Atoms </a:t>
            </a:r>
            <a:r>
              <a:rPr lang="en-US" u="sng" dirty="0" smtClean="0">
                <a:solidFill>
                  <a:srgbClr val="C00000"/>
                </a:solidFill>
                <a:latin typeface="Comic Sans MS" pitchFamily="66" charset="0"/>
              </a:rPr>
              <a:t>combine</a:t>
            </a:r>
            <a:r>
              <a:rPr lang="en-US" dirty="0" smtClean="0">
                <a:latin typeface="Comic Sans MS" pitchFamily="66" charset="0"/>
              </a:rPr>
              <a:t> (bond) to </a:t>
            </a:r>
            <a:r>
              <a:rPr lang="en-US" u="sng" dirty="0" smtClean="0">
                <a:solidFill>
                  <a:srgbClr val="C00000"/>
                </a:solidFill>
                <a:latin typeface="Comic Sans MS" pitchFamily="66" charset="0"/>
              </a:rPr>
              <a:t>fill</a:t>
            </a:r>
            <a:r>
              <a:rPr lang="en-US" dirty="0" smtClean="0">
                <a:latin typeface="Comic Sans MS" pitchFamily="66" charset="0"/>
              </a:rPr>
              <a:t> these outermost shells.</a:t>
            </a:r>
          </a:p>
          <a:p>
            <a:pPr lvl="1"/>
            <a:r>
              <a:rPr lang="en-US" sz="2600" dirty="0" smtClean="0">
                <a:latin typeface="Comic Sans MS" pitchFamily="66" charset="0"/>
              </a:rPr>
              <a:t>First shell is full with </a:t>
            </a:r>
            <a:r>
              <a:rPr lang="en-US" sz="2600" u="sng" dirty="0" smtClean="0">
                <a:solidFill>
                  <a:srgbClr val="C00000"/>
                </a:solidFill>
                <a:latin typeface="Comic Sans MS" pitchFamily="66" charset="0"/>
              </a:rPr>
              <a:t>2 electrons</a:t>
            </a:r>
            <a:r>
              <a:rPr lang="en-US" sz="2600" dirty="0" smtClean="0">
                <a:latin typeface="Comic Sans MS" pitchFamily="66" charset="0"/>
              </a:rPr>
              <a:t>.</a:t>
            </a:r>
          </a:p>
          <a:p>
            <a:pPr lvl="1"/>
            <a:r>
              <a:rPr lang="en-US" sz="2600" dirty="0" smtClean="0">
                <a:latin typeface="Comic Sans MS" pitchFamily="66" charset="0"/>
              </a:rPr>
              <a:t>The remaining shells are “full” with </a:t>
            </a:r>
            <a:r>
              <a:rPr lang="en-US" sz="2600" u="sng" dirty="0" smtClean="0">
                <a:solidFill>
                  <a:srgbClr val="C00000"/>
                </a:solidFill>
                <a:latin typeface="Comic Sans MS" pitchFamily="66" charset="0"/>
              </a:rPr>
              <a:t>8 electrons</a:t>
            </a:r>
            <a:r>
              <a:rPr lang="en-US" sz="2600" dirty="0" smtClean="0">
                <a:latin typeface="Comic Sans MS" pitchFamily="66" charset="0"/>
              </a:rPr>
              <a:t>.</a:t>
            </a:r>
            <a:endParaRPr lang="en-US" sz="2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mic Sans MS" pitchFamily="66" charset="0"/>
              </a:rPr>
              <a:t>Covalent Bonds – </a:t>
            </a:r>
            <a:r>
              <a:rPr lang="en-US" u="sng" dirty="0" smtClean="0">
                <a:solidFill>
                  <a:srgbClr val="C00000"/>
                </a:solidFill>
                <a:latin typeface="Comic Sans MS" pitchFamily="66" charset="0"/>
              </a:rPr>
              <a:t>share valence electrons</a:t>
            </a:r>
            <a:endParaRPr lang="en-US" u="sng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C00000"/>
                </a:solidFill>
                <a:latin typeface="Comic Sans MS" pitchFamily="66" charset="0"/>
              </a:rPr>
              <a:t>Non-polar</a:t>
            </a:r>
            <a:r>
              <a:rPr lang="en-US" dirty="0" smtClean="0">
                <a:latin typeface="Comic Sans MS" pitchFamily="66" charset="0"/>
              </a:rPr>
              <a:t> Covalent Bonds – share electrons </a:t>
            </a:r>
            <a:r>
              <a:rPr lang="en-US" u="sng" dirty="0" smtClean="0">
                <a:solidFill>
                  <a:srgbClr val="C00000"/>
                </a:solidFill>
                <a:latin typeface="Comic Sans MS" pitchFamily="66" charset="0"/>
              </a:rPr>
              <a:t>equally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C00000"/>
                </a:solidFill>
                <a:latin typeface="Comic Sans MS" pitchFamily="66" charset="0"/>
              </a:rPr>
              <a:t>Polar</a:t>
            </a:r>
            <a:r>
              <a:rPr lang="en-US" dirty="0" smtClean="0">
                <a:latin typeface="Comic Sans MS" pitchFamily="66" charset="0"/>
              </a:rPr>
              <a:t> Covalent Bonds – share electrons </a:t>
            </a:r>
            <a:r>
              <a:rPr lang="en-US" u="sng" dirty="0" smtClean="0">
                <a:solidFill>
                  <a:srgbClr val="C00000"/>
                </a:solidFill>
                <a:latin typeface="Comic Sans MS" pitchFamily="66" charset="0"/>
              </a:rPr>
              <a:t>unequally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results in the two ends (poles) having </a:t>
            </a: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slight positive and negative charges</a:t>
            </a:r>
            <a:r>
              <a:rPr lang="en-US" dirty="0" smtClean="0">
                <a:latin typeface="Comic Sans MS" pitchFamily="66" charset="0"/>
              </a:rPr>
              <a:t>.</a:t>
            </a:r>
          </a:p>
          <a:p>
            <a:pPr lvl="1">
              <a:buNone/>
            </a:pPr>
            <a:endParaRPr lang="en-US" dirty="0" smtClean="0">
              <a:latin typeface="Comic Sans MS" pitchFamily="66" charset="0"/>
            </a:endParaRPr>
          </a:p>
          <a:p>
            <a:endParaRPr lang="en-US" dirty="0" smtClean="0">
              <a:latin typeface="Comic Sans MS" pitchFamily="66" charset="0"/>
            </a:endParaRPr>
          </a:p>
          <a:p>
            <a:endParaRPr lang="en-US" dirty="0"/>
          </a:p>
        </p:txBody>
      </p:sp>
      <p:pic>
        <p:nvPicPr>
          <p:cNvPr id="21506" name="Picture 2" descr="http://academic.brooklyn.cuny.edu/biology/bio4fv/page/nonpol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895600"/>
            <a:ext cx="2743200" cy="2662754"/>
          </a:xfrm>
          <a:prstGeom prst="rect">
            <a:avLst/>
          </a:prstGeom>
          <a:noFill/>
        </p:spPr>
      </p:pic>
      <p:pic>
        <p:nvPicPr>
          <p:cNvPr id="21508" name="Picture 4" descr="http://media-2.web.britannica.com/eb-media/04/96904-004-C880B85D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4114800"/>
            <a:ext cx="3581400" cy="22487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Ionic Bonding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7630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>
                <a:latin typeface="Comic Sans MS" pitchFamily="66" charset="0"/>
              </a:rPr>
              <a:t>Ionic bonds form between atoms when there is a </a:t>
            </a:r>
            <a:r>
              <a:rPr lang="en-US" sz="2400" u="sng" dirty="0" smtClean="0">
                <a:solidFill>
                  <a:srgbClr val="C00000"/>
                </a:solidFill>
                <a:latin typeface="Comic Sans MS" pitchFamily="66" charset="0"/>
              </a:rPr>
              <a:t>transfer of electrons</a:t>
            </a:r>
            <a:r>
              <a:rPr lang="en-US" sz="2400" dirty="0" smtClean="0">
                <a:latin typeface="Comic Sans MS" pitchFamily="66" charset="0"/>
              </a:rPr>
              <a:t> between one another.</a:t>
            </a:r>
          </a:p>
          <a:p>
            <a:pPr lvl="1"/>
            <a:r>
              <a:rPr lang="en-US" sz="2400" dirty="0" smtClean="0">
                <a:latin typeface="Comic Sans MS" pitchFamily="66" charset="0"/>
              </a:rPr>
              <a:t>When an atom loses an electron… </a:t>
            </a:r>
            <a:r>
              <a:rPr lang="en-US" sz="2400" u="sng" dirty="0" smtClean="0">
                <a:solidFill>
                  <a:srgbClr val="C00000"/>
                </a:solidFill>
                <a:latin typeface="Comic Sans MS" pitchFamily="66" charset="0"/>
              </a:rPr>
              <a:t>becomes a (+) ion</a:t>
            </a:r>
            <a:r>
              <a:rPr lang="en-US" sz="2400" dirty="0" smtClean="0">
                <a:latin typeface="Comic Sans MS" pitchFamily="66" charset="0"/>
              </a:rPr>
              <a:t>.</a:t>
            </a:r>
          </a:p>
          <a:p>
            <a:pPr lvl="1"/>
            <a:r>
              <a:rPr lang="en-US" sz="2400" dirty="0" smtClean="0">
                <a:latin typeface="Comic Sans MS" pitchFamily="66" charset="0"/>
              </a:rPr>
              <a:t>When an atom gains an electron… </a:t>
            </a:r>
            <a:r>
              <a:rPr lang="en-US" sz="2400" u="sng" dirty="0" smtClean="0">
                <a:solidFill>
                  <a:srgbClr val="C00000"/>
                </a:solidFill>
                <a:latin typeface="Comic Sans MS" pitchFamily="66" charset="0"/>
              </a:rPr>
              <a:t>becomes a (-) ion</a:t>
            </a:r>
            <a:r>
              <a:rPr lang="en-US" sz="2400" dirty="0" smtClean="0">
                <a:latin typeface="Comic Sans MS" pitchFamily="66" charset="0"/>
              </a:rPr>
              <a:t>.</a:t>
            </a:r>
          </a:p>
          <a:p>
            <a:r>
              <a:rPr lang="en-US" sz="2400" u="sng" dirty="0" smtClean="0">
                <a:solidFill>
                  <a:srgbClr val="C00000"/>
                </a:solidFill>
                <a:latin typeface="Comic Sans MS" pitchFamily="66" charset="0"/>
              </a:rPr>
              <a:t>Opposite charges attract</a:t>
            </a:r>
            <a:r>
              <a:rPr lang="en-US" sz="2400" dirty="0" smtClean="0">
                <a:latin typeface="Comic Sans MS" pitchFamily="66" charset="0"/>
              </a:rPr>
              <a:t>, forming the bond.</a:t>
            </a:r>
          </a:p>
          <a:p>
            <a:pPr>
              <a:buNone/>
            </a:pPr>
            <a:endParaRPr lang="en-US" sz="2400" dirty="0" smtClean="0">
              <a:latin typeface="Comic Sans MS" pitchFamily="66" charset="0"/>
            </a:endParaRPr>
          </a:p>
          <a:p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04800" y="3352800"/>
            <a:ext cx="21066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Sodium atom (Na)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514600" y="3352800"/>
            <a:ext cx="210185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Chlorine atom (</a:t>
            </a:r>
            <a:r>
              <a:rPr lang="en-US" dirty="0" err="1">
                <a:latin typeface="Comic Sans MS" pitchFamily="66" charset="0"/>
              </a:rPr>
              <a:t>Cl</a:t>
            </a:r>
            <a:r>
              <a:rPr lang="en-US" dirty="0">
                <a:latin typeface="Comic Sans MS" pitchFamily="66" charset="0"/>
              </a:rPr>
              <a:t>)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724400" y="3352800"/>
            <a:ext cx="19575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Sodium ion (Na</a:t>
            </a:r>
            <a:r>
              <a:rPr lang="en-US" baseline="30000" dirty="0">
                <a:latin typeface="Comic Sans MS" pitchFamily="66" charset="0"/>
              </a:rPr>
              <a:t>+</a:t>
            </a:r>
            <a:r>
              <a:rPr lang="en-US" dirty="0">
                <a:latin typeface="Comic Sans MS" pitchFamily="66" charset="0"/>
              </a:rPr>
              <a:t>)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858000" y="3352800"/>
            <a:ext cx="19591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Chloride ion (</a:t>
            </a:r>
            <a:r>
              <a:rPr lang="en-US" dirty="0" err="1">
                <a:latin typeface="Comic Sans MS" pitchFamily="66" charset="0"/>
              </a:rPr>
              <a:t>Cl</a:t>
            </a:r>
            <a:r>
              <a:rPr lang="en-US" baseline="30000" dirty="0">
                <a:latin typeface="Comic Sans MS" pitchFamily="66" charset="0"/>
              </a:rPr>
              <a:t>-</a:t>
            </a:r>
            <a:r>
              <a:rPr lang="en-US" dirty="0">
                <a:latin typeface="Comic Sans MS" pitchFamily="66" charset="0"/>
              </a:rPr>
              <a:t>)</a:t>
            </a:r>
            <a:endParaRPr lang="en-US" sz="2400" dirty="0">
              <a:latin typeface="Comic Sans MS" pitchFamily="66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0"/>
            <a:ext cx="8262938" cy="1836738"/>
          </a:xfrm>
          <a:prstGeom prst="rect">
            <a:avLst/>
          </a:prstGeom>
          <a:noFill/>
        </p:spPr>
      </p:pic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33400" y="5638800"/>
            <a:ext cx="142859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omic Sans MS" pitchFamily="66" charset="0"/>
              </a:rPr>
              <a:t>Protons   +11</a:t>
            </a:r>
          </a:p>
          <a:p>
            <a:pPr algn="ctr"/>
            <a:r>
              <a:rPr lang="en-US" sz="1600" u="sng" dirty="0">
                <a:latin typeface="Comic Sans MS" pitchFamily="66" charset="0"/>
              </a:rPr>
              <a:t>Electrons -11</a:t>
            </a:r>
          </a:p>
          <a:p>
            <a:pPr algn="ctr"/>
            <a:r>
              <a:rPr lang="en-US" sz="1600" dirty="0">
                <a:latin typeface="Comic Sans MS" pitchFamily="66" charset="0"/>
              </a:rPr>
              <a:t>Charge       0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743200" y="5638800"/>
            <a:ext cx="146065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omic Sans MS" pitchFamily="66" charset="0"/>
              </a:rPr>
              <a:t>Protons   +17</a:t>
            </a:r>
          </a:p>
          <a:p>
            <a:pPr algn="ctr"/>
            <a:r>
              <a:rPr lang="en-US" sz="1600" u="sng" dirty="0">
                <a:latin typeface="Comic Sans MS" pitchFamily="66" charset="0"/>
              </a:rPr>
              <a:t>Electrons -17</a:t>
            </a:r>
          </a:p>
          <a:p>
            <a:pPr algn="ctr"/>
            <a:r>
              <a:rPr lang="en-US" sz="1600" dirty="0">
                <a:latin typeface="Comic Sans MS" pitchFamily="66" charset="0"/>
              </a:rPr>
              <a:t>Charge       0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4953000" y="5638800"/>
            <a:ext cx="14606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omic Sans MS" pitchFamily="66" charset="0"/>
              </a:rPr>
              <a:t>Protons   +11</a:t>
            </a:r>
          </a:p>
          <a:p>
            <a:pPr algn="ctr"/>
            <a:r>
              <a:rPr lang="en-US" sz="1600" u="sng" dirty="0">
                <a:latin typeface="Comic Sans MS" pitchFamily="66" charset="0"/>
              </a:rPr>
              <a:t>Electrons -10</a:t>
            </a:r>
          </a:p>
          <a:p>
            <a:pPr algn="ctr"/>
            <a:r>
              <a:rPr lang="en-US" sz="1600" dirty="0">
                <a:latin typeface="Comic Sans MS" pitchFamily="66" charset="0"/>
              </a:rPr>
              <a:t>Charge      +1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086600" y="5638800"/>
            <a:ext cx="146065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omic Sans MS" pitchFamily="66" charset="0"/>
              </a:rPr>
              <a:t>Protons   +17</a:t>
            </a:r>
          </a:p>
          <a:p>
            <a:pPr algn="ctr"/>
            <a:r>
              <a:rPr lang="en-US" sz="1600" u="sng" dirty="0">
                <a:latin typeface="Comic Sans MS" pitchFamily="66" charset="0"/>
              </a:rPr>
              <a:t>Electrons -18</a:t>
            </a:r>
          </a:p>
          <a:p>
            <a:pPr algn="ctr"/>
            <a:r>
              <a:rPr lang="en-US" sz="1600" dirty="0">
                <a:latin typeface="Comic Sans MS" pitchFamily="66" charset="0"/>
              </a:rPr>
              <a:t>Charge      -1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1752600" y="3962400"/>
            <a:ext cx="1388522" cy="563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dirty="0">
                <a:latin typeface="Comic Sans MS" pitchFamily="66" charset="0"/>
              </a:rPr>
              <a:t>Transfer</a:t>
            </a:r>
          </a:p>
          <a:p>
            <a:pPr algn="ctr">
              <a:lnSpc>
                <a:spcPct val="85000"/>
              </a:lnSpc>
            </a:pPr>
            <a:r>
              <a:rPr lang="en-US" dirty="0">
                <a:latin typeface="Comic Sans MS" pitchFamily="66" charset="0"/>
              </a:rPr>
              <a:t>of electron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Hydrogen Bonding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>
                <a:latin typeface="Comic Sans MS" pitchFamily="66" charset="0"/>
              </a:rPr>
              <a:t>Hydrogen Bond – </a:t>
            </a:r>
            <a:r>
              <a:rPr lang="en-US" sz="2800" u="sng" dirty="0" smtClean="0">
                <a:solidFill>
                  <a:srgbClr val="C00000"/>
                </a:solidFill>
                <a:latin typeface="Comic Sans MS" pitchFamily="66" charset="0"/>
              </a:rPr>
              <a:t>a weak attraction between two polar molecules</a:t>
            </a:r>
          </a:p>
          <a:p>
            <a:pPr lvl="1"/>
            <a:r>
              <a:rPr lang="en-US" sz="2800" dirty="0" smtClean="0">
                <a:latin typeface="Comic Sans MS" pitchFamily="66" charset="0"/>
              </a:rPr>
              <a:t>The slight </a:t>
            </a:r>
            <a:r>
              <a:rPr lang="en-US" sz="2800" u="sng" dirty="0" smtClean="0">
                <a:solidFill>
                  <a:srgbClr val="C00000"/>
                </a:solidFill>
                <a:latin typeface="Comic Sans MS" pitchFamily="66" charset="0"/>
              </a:rPr>
              <a:t>positive end</a:t>
            </a:r>
            <a:r>
              <a:rPr lang="en-US" sz="2800" dirty="0" smtClean="0">
                <a:latin typeface="Comic Sans MS" pitchFamily="66" charset="0"/>
              </a:rPr>
              <a:t> of one polar molecule is </a:t>
            </a:r>
            <a:r>
              <a:rPr lang="en-US" sz="2800" u="sng" dirty="0" smtClean="0">
                <a:solidFill>
                  <a:srgbClr val="C00000"/>
                </a:solidFill>
                <a:latin typeface="Comic Sans MS" pitchFamily="66" charset="0"/>
              </a:rPr>
              <a:t>attracted</a:t>
            </a:r>
            <a:r>
              <a:rPr lang="en-US" sz="2800" dirty="0" smtClean="0">
                <a:latin typeface="Comic Sans MS" pitchFamily="66" charset="0"/>
              </a:rPr>
              <a:t> to the </a:t>
            </a:r>
            <a:r>
              <a:rPr lang="en-US" sz="2800" u="sng" dirty="0" smtClean="0">
                <a:solidFill>
                  <a:srgbClr val="C00000"/>
                </a:solidFill>
                <a:latin typeface="Comic Sans MS" pitchFamily="66" charset="0"/>
              </a:rPr>
              <a:t>slight negative</a:t>
            </a:r>
            <a:r>
              <a:rPr lang="en-US" sz="2800" dirty="0" smtClean="0">
                <a:latin typeface="Comic Sans MS" pitchFamily="66" charset="0"/>
              </a:rPr>
              <a:t> end of another polar molecule.</a:t>
            </a:r>
          </a:p>
          <a:p>
            <a:pPr lvl="1"/>
            <a:r>
              <a:rPr lang="en-US" sz="2800" dirty="0" smtClean="0">
                <a:latin typeface="Comic Sans MS" pitchFamily="66" charset="0"/>
              </a:rPr>
              <a:t>Example: </a:t>
            </a:r>
            <a:r>
              <a:rPr lang="en-US" sz="2800" u="sng" dirty="0" smtClean="0">
                <a:solidFill>
                  <a:srgbClr val="C00000"/>
                </a:solidFill>
                <a:latin typeface="Comic Sans MS" pitchFamily="66" charset="0"/>
              </a:rPr>
              <a:t>WATER!!!</a:t>
            </a:r>
          </a:p>
          <a:p>
            <a:endParaRPr lang="en-US" dirty="0"/>
          </a:p>
        </p:txBody>
      </p:sp>
      <p:pic>
        <p:nvPicPr>
          <p:cNvPr id="26626" name="Picture 2" descr="http://www.avon-chemistry.com/lewis_dot_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3733800"/>
            <a:ext cx="3429000" cy="2655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Carbon Compounds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Large molecules that contain </a:t>
            </a:r>
            <a:r>
              <a:rPr lang="en-US" sz="2800" u="sng" dirty="0" smtClean="0">
                <a:solidFill>
                  <a:srgbClr val="C00000"/>
                </a:solidFill>
                <a:latin typeface="Comic Sans MS" pitchFamily="66" charset="0"/>
              </a:rPr>
              <a:t>carbon</a:t>
            </a:r>
            <a:r>
              <a:rPr lang="en-US" sz="2800" dirty="0" smtClean="0">
                <a:latin typeface="Comic Sans MS" pitchFamily="66" charset="0"/>
              </a:rPr>
              <a:t> and </a:t>
            </a:r>
            <a:r>
              <a:rPr lang="en-US" sz="2800" u="sng" dirty="0" smtClean="0">
                <a:solidFill>
                  <a:srgbClr val="C00000"/>
                </a:solidFill>
                <a:latin typeface="Comic Sans MS" pitchFamily="66" charset="0"/>
              </a:rPr>
              <a:t>hydrogen</a:t>
            </a:r>
            <a:r>
              <a:rPr lang="en-US" sz="2800" dirty="0" smtClean="0">
                <a:latin typeface="Comic Sans MS" pitchFamily="66" charset="0"/>
              </a:rPr>
              <a:t> atoms</a:t>
            </a:r>
          </a:p>
          <a:p>
            <a:r>
              <a:rPr lang="en-US" sz="2800" dirty="0" smtClean="0">
                <a:latin typeface="Comic Sans MS" pitchFamily="66" charset="0"/>
              </a:rPr>
              <a:t>4 carbon compounds in all living things…</a:t>
            </a:r>
          </a:p>
          <a:p>
            <a:pPr marL="914400" lvl="1" indent="-514350">
              <a:buAutoNum type="arabicParenR"/>
            </a:pP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Carbohydrates</a:t>
            </a:r>
          </a:p>
          <a:p>
            <a:pPr marL="914400" lvl="1" indent="-514350">
              <a:buAutoNum type="arabicParenR"/>
            </a:pP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Lipids</a:t>
            </a:r>
          </a:p>
          <a:p>
            <a:pPr marL="914400" lvl="1" indent="-514350">
              <a:buAutoNum type="arabicParenR"/>
            </a:pP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Proteins</a:t>
            </a:r>
          </a:p>
          <a:p>
            <a:pPr marL="914400" lvl="1" indent="-514350">
              <a:buAutoNum type="arabicParenR"/>
            </a:pP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Nucleic Acids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506</TotalTime>
  <Words>710</Words>
  <Application>Microsoft Office PowerPoint</Application>
  <PresentationFormat>On-screen Show (4:3)</PresentationFormat>
  <Paragraphs>183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Civic</vt:lpstr>
      <vt:lpstr>Chapter 1 – Chemistry of Life</vt:lpstr>
      <vt:lpstr>Review of the Atom</vt:lpstr>
      <vt:lpstr>The Periodic Table</vt:lpstr>
      <vt:lpstr>The Periodic Table</vt:lpstr>
      <vt:lpstr>Bonding</vt:lpstr>
      <vt:lpstr>Covalent Bonds – share valence electrons</vt:lpstr>
      <vt:lpstr>Ionic Bonding</vt:lpstr>
      <vt:lpstr>Hydrogen Bonding</vt:lpstr>
      <vt:lpstr>Carbon Compounds</vt:lpstr>
      <vt:lpstr>Making Macromolecules</vt:lpstr>
      <vt:lpstr>PowerPoint Presentation</vt:lpstr>
      <vt:lpstr>PowerPoint Presentation</vt:lpstr>
      <vt:lpstr>PowerPoint Presentation</vt:lpstr>
      <vt:lpstr>PowerPoint Presentation</vt:lpstr>
      <vt:lpstr>Proteins, cont’d</vt:lpstr>
      <vt:lpstr>PowerPoint Presentation</vt:lpstr>
      <vt:lpstr>Chemical Reactions</vt:lpstr>
    </vt:vector>
  </TitlesOfParts>
  <Company>LWHS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 – Chemistry of Life</dc:title>
  <dc:creator>image</dc:creator>
  <cp:lastModifiedBy>LWHS</cp:lastModifiedBy>
  <cp:revision>51</cp:revision>
  <dcterms:created xsi:type="dcterms:W3CDTF">2010-05-17T18:19:02Z</dcterms:created>
  <dcterms:modified xsi:type="dcterms:W3CDTF">2013-09-19T18:18:21Z</dcterms:modified>
</cp:coreProperties>
</file>