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0492F-39A4-49EB-8623-BF2AAD026988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9EC60-F8D3-48EA-8AB7-4C24D74F8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4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98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8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2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5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3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7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B520-247B-40C5-9028-9A99C10F17CA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6224-C16B-46BA-B9E0-5B435FEA0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B520-247B-40C5-9028-9A99C10F17CA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6224-C16B-46BA-B9E0-5B435FEA0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B520-247B-40C5-9028-9A99C10F17CA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6224-C16B-46BA-B9E0-5B435FEA0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B520-247B-40C5-9028-9A99C10F17CA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6224-C16B-46BA-B9E0-5B435FEA0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B520-247B-40C5-9028-9A99C10F17CA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6224-C16B-46BA-B9E0-5B435FEA0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B520-247B-40C5-9028-9A99C10F17CA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6224-C16B-46BA-B9E0-5B435FEA0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B520-247B-40C5-9028-9A99C10F17CA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6224-C16B-46BA-B9E0-5B435FEA0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B520-247B-40C5-9028-9A99C10F17CA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6224-C16B-46BA-B9E0-5B435FEA0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B520-247B-40C5-9028-9A99C10F17CA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6224-C16B-46BA-B9E0-5B435FEA0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B520-247B-40C5-9028-9A99C10F17CA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6224-C16B-46BA-B9E0-5B435FEA0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B520-247B-40C5-9028-9A99C10F17CA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36224-C16B-46BA-B9E0-5B435FEA0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3B520-247B-40C5-9028-9A99C10F17CA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36224-C16B-46BA-B9E0-5B435FEA0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justanothermobilemonday.com/Wordpress/wp-content/uploads/2008/05/liver2.jpg&amp;imgrefurl=http://justanothermobilemonday.com/Wordpress/2008/05/19/orange-launch-the-liver-adio/&amp;usg=__8XcSE5GV0hMAIR9vf61tFbp3cO0=&amp;h=426&amp;w=420&amp;sz=50&amp;hl=en&amp;start=74&amp;um=1&amp;itbs=1&amp;tbnid=YMz7Bs1_uRnurM:&amp;tbnh=126&amp;tbnw=124&amp;prev=/images?q=liver&amp;start=60&amp;um=1&amp;hl=en&amp;safe=active&amp;sa=N&amp;ndsp=20&amp;tbs=isch: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upload.wikimedia.org/wikipedia/commons/thumb/2/24/HeteroSym-pinkblue2.svg/525px-HeteroSym-pinkblue2.svg.png&amp;imgrefurl=http://en.wikipedia.org/wiki/Commons:File:HeteroSym-pinkblue2.svg&amp;usg=__VbTgAxD5fmj16ofe3OctCzQi93Y=&amp;h=600&amp;w=525&amp;sz=31&amp;hl=en&amp;start=1&amp;um=1&amp;itbs=1&amp;tbnid=HBEgekmnu2zPoM:&amp;tbnh=135&amp;tbnw=118&amp;prev=/images?q=hetero&amp;um=1&amp;hl=en&amp;safe=active&amp;tbs=isch: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.search.yahoo.com/_ylt=AwrB8o69vvNTn3kA5oejzbkF;_ylu=X3oDMTBpcGszamw0BHNlYwNmcC1pbWcEc2xrA2ltZw--/RV=2/RE=1408511805/RO=11/RU=http:/medicalpicturesinfo.com/tumor/RK=0/RS=cxjOXvlvROy8RcyUfQ_A8s18k78-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.search.yahoo.com/_ylt=AwrB8qDYOfZTERYAckajzbkF;_ylu=X3oDMTBpcGszamw0BHNlYwNmcC1pbWcEc2xrA2ltZw--/RV=2/RE=1408674393/RO=11/RU=http:/www.rayur.com/pericarditis-inflammation-of-the-pericardium.html/RK=0/RS=yyofHI8VBOOO9XDDTZJRXPTmK5Y-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terminology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Gloss/o: </a:t>
            </a:r>
            <a:r>
              <a:rPr lang="en-US" dirty="0" smtClean="0"/>
              <a:t>tongue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u="sng" dirty="0" err="1" smtClean="0"/>
              <a:t>Glossopharyngeal</a:t>
            </a:r>
            <a:r>
              <a:rPr lang="en-US" u="sng" dirty="0" smtClean="0"/>
              <a:t> nerve-</a:t>
            </a:r>
          </a:p>
          <a:p>
            <a:pPr>
              <a:buNone/>
            </a:pPr>
            <a:r>
              <a:rPr lang="en-US" dirty="0" smtClean="0"/>
              <a:t>Pertaining to the tongue and pharynx</a:t>
            </a:r>
            <a:endParaRPr lang="en-US" dirty="0"/>
          </a:p>
        </p:txBody>
      </p:sp>
      <p:pic>
        <p:nvPicPr>
          <p:cNvPr id="15362" name="Picture 2" descr="http://www.brainmeeting.com/_borders/2004wils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305300" cy="49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Hepat</a:t>
            </a:r>
            <a:r>
              <a:rPr lang="en-US" dirty="0" smtClean="0"/>
              <a:t>/o:</a:t>
            </a:r>
          </a:p>
          <a:p>
            <a:pPr lvl="1"/>
            <a:r>
              <a:rPr lang="en-US" dirty="0" smtClean="0"/>
              <a:t>Liver</a:t>
            </a: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Example:</a:t>
            </a:r>
          </a:p>
          <a:p>
            <a:pPr lvl="1">
              <a:buNone/>
            </a:pPr>
            <a:r>
              <a:rPr lang="en-US" u="sng" dirty="0" smtClean="0"/>
              <a:t>Hepatitis</a:t>
            </a:r>
            <a:r>
              <a:rPr lang="en-US" dirty="0" smtClean="0"/>
              <a:t> – disease of the </a:t>
            </a:r>
          </a:p>
          <a:p>
            <a:pPr lvl="1">
              <a:buNone/>
            </a:pPr>
            <a:r>
              <a:rPr lang="en-US" dirty="0" smtClean="0"/>
              <a:t>liver</a:t>
            </a:r>
          </a:p>
        </p:txBody>
      </p:sp>
      <p:sp>
        <p:nvSpPr>
          <p:cNvPr id="226306" name="AutoShape 2" descr="data:image/jpg;base64,/9j/4AAQSkZJRgABAQAAAQABAAD/2wCEAAkGBhQSERQUEhQWFBUWGBoaGBUXFxUYFBYYGhsYFRcYFxwbHyYeGBwoGRQcHy8gJCcqLy0sFiAxODAqNSYrLCkBCQoKDgwOGg8PGDUkHyQtLDQyLCwpNSwpLSwsLDQsKS0sLCosLCwsKSksLCwsLC0sKSkqKSwsLCwsKSwsLCksLP/AABEIAH4AfAMBIgACEQEDEQH/xAAcAAACAwEBAQEAAAAAAAAAAAAABQQGBwMCAQj/xAA+EAACAQIDBAcGBAQFBQAAAAABAhEAAwQhMQUSQVEGEyJhcYGRBzJCobHBUmLR8BQjcrJTgqLC4SRDY5Lx/8QAGQEAAgMBAAAAAAAAAAAAAAAAAgQAAwUB/8QAKREAAgIBBAECBQUAAAAAAAAAAQIAAxEEEiExQVFhE5GhsfAiMnGB0f/aAAwDAQACEQMRAD8A3Giiqp0y6crg/wCXbAuX2EhfhQHRnj5Lx7q4SAMmGiFztWWTGY63aXfuuttR8TsFHqarWN9p+Bt6O1w/+NGI9TAPrWd3LF7Ev1uJdrjcJ91RyUaKPCutzZeXu0ubj4E0E0aD95+Uua+13CE+5fHfuJ9npzs3p1g78Bb6qx+G5Ns+W9APlNZJdw0HSuL2xxFALmHctOirPRM38GqL0k9ob4XE3LYtqyW9wEEkMxdQ+R0GR5HSqFs3bWIwx/kXnQfg963/AOrSvpULaWMuYvEMzMpe6VmBurvKoQAa8FHmae0ttTPizqZWv0eorrzTyfz1mxdFema4xbpKG11W6WlgwhgWBmB+Ezlyqfe6QIoDbrFSYns/SfrFZ90FxQwqYtcTNsXFXdaCyndV1f3JiN5dfxV3fpfhXw4QXO2DMbl3ln8MUOpZUchDxOaSqx0BtBz54mj4LGrdQOhkGRyMgkEeorvVM6L9KsNbtFXuhe1IlXGRCzqPxTVgs9J8K/u4iyTy6xQfQmhDAiE9bKSMRnRXlLgIkEEcxmK9UUrhRRRUkijpVt4YTDPdyLe6in4nPujw1J7lNZTszBNeub9wl3cyzHUk8asXtNxnWYmzY4Iu+R+ZjA9Av+quWwrMNPIUq53NiamnX4de7yY7TBoiRSu+kzUnaGL3cyCQKRXdoXbrFbQCjiTnHif0FFjM7ux3POLwoquYy/B7J3vLL/mnOI2Y7MA9wtMzrA9f0ry2CVBkPPiaqIAjCMx9pV7t8mvgUqVOmcjmCNKZ2cMS7Mw45fvwrhjbUkeNVMdvUvUbhzHPSzHl8NYIEBwWMeKyPX6Cl3RvZ6t75jlUraKzgsOeRdfnNd9l2gsRxWfMED7iizk5nD+leI6t7HsgiWy0P2Prl591e8X0esEe+B4xUW69Q7l2NKPI9JRtYngzhf2HdskthrxU87blT57pzqbsH2mYnDOExU37fEmOtXvByDeDeopXiNonT3j86UbRuAe+ZPKcx4n9mg34/bLPghxhx/fmfoTZ+0Ev21u2mDI4lWHH9DORB0IqTVS9mWyLuHwUXgVNxy4Q6opAABHAnd3o7+c1bafU5GTMJ1CsQDmZF0ofe2nf/KUX0RfvTTZhAFJOk7Fdo4n+sf2Ka9YfHEDWkycMZrgZrUewjLE9p89Pl4V9tqBvH8RmlrYyutrF1N07sxzJN2l19694jaS5if0pVicfOhrhBhqQPM63DSzFNNSesLVGxDZ1Wy8Yh12bjnx95Nxzf9Nh177jerx9ql2cgp7iPWD/ALaXYtc7Imf5Y+bO33qZOQ8f1qdGGeRJTXqgYi4SYXU1IS2TPLiToPGo1qyb7dXZ93/uXeEfhXuPz8JmGcAA5nDD4Vrrblo/13eA7l5/vQZl5geiKW4OrfibMjwGg8hXS3cWyOrs5Qd0vEy3GPPj3V9xD3lzF0+BAI9KvTTsRmKWakZxNB6J3j1PVMZNqADzQ5p6QV/yU8rPehXSKMQLd6AbykIRoWTtQeRIYx4RynQqZUEDBmXYBuOJkXtJs9Xji3+JbRvSbZ/sFV63i8qu3tgweWHvDm1s+YDr/a3rWc22pK3hzNfTHdUDGX8dzoS9vGSTHLnS81Jwq5SfL71yvk4ndQ4RMn5Sa9zKAAByH7zriUOcZff9/eujruDeudgHTeyJ8Bqa62Edh2LTHjvP2R5A5n0q93CjCzPopax993UXluIMGB4HgfoPWouMuREan6UwXrCchbWRIJUt3ZTl/wDaTYq5cZi13IjTd3Y8AMt0zwjhyzrllLkA47jem1dW3YGyR/PXiOdqEKyx8CICBmQQoyPCeMDSvWE22jwots9w57oIAy4mM49KRlQ0mM9WJE/MTxkkmCZ8qa+z/YjNce77w90Fd6NZbUDiAPWgKjnBl5ZlA3Dn7R7Y6OXcRBukW7fC2n34efa8qsGGwAsoRbWN0EgczBI8TPOnO+qJABJ5RSy9dbOWRJ4GSfQVYECxY2l5T8Vfi0oBjOZ8Mx9PnTC5f37asOIBpa+AZ23QpCCADOueZGR9THCKY2cIbVtbbGTnBHL7edOI4zgxRkOMjqIttYtrb4d0yZCXB4yrIR8xW8Ya+HRXXRlDDwIkfI1he1469QPgAHme0fqPSte6GXScBh51FsL5LKD5LROOAZS/cS+1lJwS915f7XFZNbSt26V7D/i8M9oEK2TKTpvKZE9xEjzrJsV0UxKNunDXifyJvofBhlWfepLZE0dHYoTaTFYtT+p0Hea7YfEEEJZADASbzjJVOe8gPcZk88qvfRL2dmRdxqjLNcPIIB4G6Rkx/LpznQWXpJ0Sw2IVrl20C6oYYFlMAEgHdI3gDzoqasctF9bqCw20nn1/yYzs/ZhxWKhWZ1BlrjSTA1MnnwH/ADV7xe1RZ/l2bS3LjBsjoBFMtn4BLVg9WqqNYAjzPM95qqXQJvXGEhWUZxoRoJB4n056V123sMdQNLpvgoxY5Y9n89JOspbxCoQq23UuCi5gEkE8fy6eeYrpa2dbmHQlhowMEETnOoOmnKodrDkXVbMMO7dDTkqKoGWWcwPDnPsbXt703Oyc8oHZYfCZzmDzz9Kv3DYQ0rVCGUqMEgePafcLsxVDKWuhWJJUOIM6yTBOlN8Jg7dtQLdoKAK8dfbAnfUk/hGf1mvZxKN8U92eXjGnnVeV8D6xrbYez9JHvWGc6+p08M8qBgl+Lh++OUk+Nff49ATB0yJMhR3GTn6Gl1zbm9MbzGSAFXLuM8s9cvKgZ8Sxaz5Ml4sBTluqOP6k/rSbEbRQgsp3lSSe9jkFHMk8eR7644h2e4BdI3QN4hZC5E5sSc4jWkWIxcnctAsJLQAc8o3o4AD6nnV1SfEwcwLHCfpAke+SxMkSd5mPgCzH5aVuvRvBm1hLCN7y213v6oBb/UTWQ9ENh/xWKRD2gpFy8Y7Koplbc82YAHuB5Gtwpm4+JnmFEUUVROQry6yCDxr1RUklSwNnJrR1zXzGX2qjbRHV3XV8hvDnk3PLjpHeKv8A0mwrWnGIt6ZBxy4BvDgfAd9LNrbPt4pN4ZNGY5+mhpUjaeJoIQ689HuUvbt27Ysjq2ZWInLJgD729BInPnonM0s6gBg53i9zNRlcEblwrbeQO0XC55QpJ405xWzb9rfC9sMIIYCYHI/b51zXCDcw7ycntEjhJVgT45fM0xWBYj47Er1B2XVDPBOJ52Lt60ygFVH5WAyOkKxy8NKblkb4IH5ZA8yNfGknRfYyFiXklCQBHZGsk8zTLGY7Di8EWwpB1YwGMaxFLLUx5EasuRGKmdHtKsEKoHGQAPGT4ca+nHJkAwYnRUhj8sh61D2xsxAQAEVWEgnLLvOtethWlAYj3o11OXZaD5D1oLaygBMKi5bWIA6kDbD3GGSwBqo1Yd+kkEAgaV46O7GfGXeost1AKy9x83YKRIVVPNpiRprlFPMVaG6fCpPQOx/1Ntu9x5G25+wrun1DphB1C1OnQqX8gS99GujNrA2ertSZMu7e+7aSfLIAZD1pvRRTpOZiwoooqSQoooqSTzcQMCCAQRBBzBB1Bqq4/orctnewzSP8NjmP6SdfBvU1bKKFlDdw0sZDxM6xWNdezdt7p/MpHoTr5VHxmwnGFVo03WjiFB3vkrVpGIsb6leB9D3HmO6lt7ZcI+8SZUhicyVLMz+e7Gn4QNBUrBrz7iHbYLCpIxg5mabC2VdvXLiW1YiSSRkok5SeGh9NDVyboTatYW8XAe7uMwbPsFRvAJOeozPHuGVSujmxnsXWJy3x2gNJ1BHqR5mnG3b27hr7Hhac/wCk0KLgcyzUWBrMr5mfXNnLcwyZRAPakyO4CY78weHkl2W4tsFYwoJWYmJgyfNfnVkw/ZwqjvP0FVrDKDcM6Et9CP8AdStjnGCY5QihsgcydtFtwESDyI0I5inPs/w03FPLeb5bg/vPpVUNpmbcGk+QHOtO6G7K6qzvEQXiAdQgnd8CZLf5gOFV6ddz5l2sfZXjyZYKKKK0phwoooqSQoooqSQoooqSQoooqSQpdt/Cm5YdB8UT4Agn5CPOmNfCKk6DgzO9t2zbsrGgWD3Hgf33VXsJhizACNPOWOQHE+5oOda3d2YjCCJrnszZCWd8qBLNMwJAgALPIAfM0u1O7zHa9Vs8SvdHeiMHfurA13T7zct4fCvdqeMCQbhRRVyIEGBFbbWsbc0KKKKKVz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71500"/>
            <a:ext cx="118110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08" name="AutoShape 4" descr="data:image/jpg;base64,/9j/4AAQSkZJRgABAQAAAQABAAD/2wCEAAkGBhQSERQUEhQWFBUWGBoaGBUXFxUYFBYYGhsYFRcYFxwbHyYeGBwoGRQcHy8gJCcqLy0sFiAxODAqNSYrLCkBCQoKDgwOGg8PGDUkHyQtLDQyLCwpNSwpLSwsLDQsKS0sLCosLCwsKSksLCwsLC0sKSkqKSwsLCwsKSwsLCksLP/AABEIAH4AfAMBIgACEQEDEQH/xAAcAAACAwEBAQEAAAAAAAAAAAAABQQGBwMCAQj/xAA+EAACAQIDBAcGBAQFBQAAAAABAhEAAwQhMQUSQVEGEyJhcYGRBzJCobHBUmLR8BQjcrJTgqLC4SRDY5Lx/8QAGQEAAgMBAAAAAAAAAAAAAAAAAgQAAwUB/8QAKREAAgIBBAECBQUAAAAAAAAAAQIAAxEEEiExQVFhE5GhsfAiMnGB0f/aAAwDAQACEQMRAD8A3Giiqp0y6crg/wCXbAuX2EhfhQHRnj5Lx7q4SAMmGiFztWWTGY63aXfuuttR8TsFHqarWN9p+Bt6O1w/+NGI9TAPrWd3LF7Ev1uJdrjcJ91RyUaKPCutzZeXu0ubj4E0E0aD95+Uua+13CE+5fHfuJ9npzs3p1g78Bb6qx+G5Ns+W9APlNZJdw0HSuL2xxFALmHctOirPRM38GqL0k9ob4XE3LYtqyW9wEEkMxdQ+R0GR5HSqFs3bWIwx/kXnQfg963/AOrSvpULaWMuYvEMzMpe6VmBurvKoQAa8FHmae0ttTPizqZWv0eorrzTyfz1mxdFema4xbpKG11W6WlgwhgWBmB+Ezlyqfe6QIoDbrFSYns/SfrFZ90FxQwqYtcTNsXFXdaCyndV1f3JiN5dfxV3fpfhXw4QXO2DMbl3ln8MUOpZUchDxOaSqx0BtBz54mj4LGrdQOhkGRyMgkEeorvVM6L9KsNbtFXuhe1IlXGRCzqPxTVgs9J8K/u4iyTy6xQfQmhDAiE9bKSMRnRXlLgIkEEcxmK9UUrhRRRUkijpVt4YTDPdyLe6in4nPujw1J7lNZTszBNeub9wl3cyzHUk8asXtNxnWYmzY4Iu+R+ZjA9Av+quWwrMNPIUq53NiamnX4de7yY7TBoiRSu+kzUnaGL3cyCQKRXdoXbrFbQCjiTnHif0FFjM7ux3POLwoquYy/B7J3vLL/mnOI2Y7MA9wtMzrA9f0ry2CVBkPPiaqIAjCMx9pV7t8mvgUqVOmcjmCNKZ2cMS7Mw45fvwrhjbUkeNVMdvUvUbhzHPSzHl8NYIEBwWMeKyPX6Cl3RvZ6t75jlUraKzgsOeRdfnNd9l2gsRxWfMED7iizk5nD+leI6t7HsgiWy0P2Prl591e8X0esEe+B4xUW69Q7l2NKPI9JRtYngzhf2HdskthrxU87blT57pzqbsH2mYnDOExU37fEmOtXvByDeDeopXiNonT3j86UbRuAe+ZPKcx4n9mg34/bLPghxhx/fmfoTZ+0Ev21u2mDI4lWHH9DORB0IqTVS9mWyLuHwUXgVNxy4Q6opAABHAnd3o7+c1bafU5GTMJ1CsQDmZF0ofe2nf/KUX0RfvTTZhAFJOk7Fdo4n+sf2Ka9YfHEDWkycMZrgZrUewjLE9p89Pl4V9tqBvH8RmlrYyutrF1N07sxzJN2l19694jaS5if0pVicfOhrhBhqQPM63DSzFNNSesLVGxDZ1Wy8Yh12bjnx95Nxzf9Nh177jerx9ql2cgp7iPWD/ALaXYtc7Imf5Y+bO33qZOQ8f1qdGGeRJTXqgYi4SYXU1IS2TPLiToPGo1qyb7dXZ93/uXeEfhXuPz8JmGcAA5nDD4Vrrblo/13eA7l5/vQZl5geiKW4OrfibMjwGg8hXS3cWyOrs5Qd0vEy3GPPj3V9xD3lzF0+BAI9KvTTsRmKWakZxNB6J3j1PVMZNqADzQ5p6QV/yU8rPehXSKMQLd6AbykIRoWTtQeRIYx4RynQqZUEDBmXYBuOJkXtJs9Xji3+JbRvSbZ/sFV63i8qu3tgweWHvDm1s+YDr/a3rWc22pK3hzNfTHdUDGX8dzoS9vGSTHLnS81Jwq5SfL71yvk4ndQ4RMn5Sa9zKAAByH7zriUOcZff9/eujruDeudgHTeyJ8Bqa62Edh2LTHjvP2R5A5n0q93CjCzPopax993UXluIMGB4HgfoPWouMuREan6UwXrCchbWRIJUt3ZTl/wDaTYq5cZi13IjTd3Y8AMt0zwjhyzrllLkA47jem1dW3YGyR/PXiOdqEKyx8CICBmQQoyPCeMDSvWE22jwots9w57oIAy4mM49KRlQ0mM9WJE/MTxkkmCZ8qa+z/YjNce77w90Fd6NZbUDiAPWgKjnBl5ZlA3Dn7R7Y6OXcRBukW7fC2n34efa8qsGGwAsoRbWN0EgczBI8TPOnO+qJABJ5RSy9dbOWRJ4GSfQVYECxY2l5T8Vfi0oBjOZ8Mx9PnTC5f37asOIBpa+AZ23QpCCADOueZGR9THCKY2cIbVtbbGTnBHL7edOI4zgxRkOMjqIttYtrb4d0yZCXB4yrIR8xW8Ya+HRXXRlDDwIkfI1he1469QPgAHme0fqPSte6GXScBh51FsL5LKD5LROOAZS/cS+1lJwS915f7XFZNbSt26V7D/i8M9oEK2TKTpvKZE9xEjzrJsV0UxKNunDXifyJvofBhlWfepLZE0dHYoTaTFYtT+p0Hea7YfEEEJZADASbzjJVOe8gPcZk88qvfRL2dmRdxqjLNcPIIB4G6Rkx/LpznQWXpJ0Sw2IVrl20C6oYYFlMAEgHdI3gDzoqasctF9bqCw20nn1/yYzs/ZhxWKhWZ1BlrjSTA1MnnwH/ADV7xe1RZ/l2bS3LjBsjoBFMtn4BLVg9WqqNYAjzPM95qqXQJvXGEhWUZxoRoJB4n056V123sMdQNLpvgoxY5Y9n89JOspbxCoQq23UuCi5gEkE8fy6eeYrpa2dbmHQlhowMEETnOoOmnKodrDkXVbMMO7dDTkqKoGWWcwPDnPsbXt703Oyc8oHZYfCZzmDzz9Kv3DYQ0rVCGUqMEgePafcLsxVDKWuhWJJUOIM6yTBOlN8Jg7dtQLdoKAK8dfbAnfUk/hGf1mvZxKN8U92eXjGnnVeV8D6xrbYez9JHvWGc6+p08M8qBgl+Lh++OUk+Nff49ATB0yJMhR3GTn6Gl1zbm9MbzGSAFXLuM8s9cvKgZ8Sxaz5Ml4sBTluqOP6k/rSbEbRQgsp3lSSe9jkFHMk8eR7644h2e4BdI3QN4hZC5E5sSc4jWkWIxcnctAsJLQAc8o3o4AD6nnV1SfEwcwLHCfpAke+SxMkSd5mPgCzH5aVuvRvBm1hLCN7y213v6oBb/UTWQ9ENh/xWKRD2gpFy8Y7Koplbc82YAHuB5Gtwpm4+JnmFEUUVROQry6yCDxr1RUklSwNnJrR1zXzGX2qjbRHV3XV8hvDnk3PLjpHeKv8A0mwrWnGIt6ZBxy4BvDgfAd9LNrbPt4pN4ZNGY5+mhpUjaeJoIQ689HuUvbt27Ysjq2ZWInLJgD729BInPnonM0s6gBg53i9zNRlcEblwrbeQO0XC55QpJ405xWzb9rfC9sMIIYCYHI/b51zXCDcw7ycntEjhJVgT45fM0xWBYj47Er1B2XVDPBOJ52Lt60ygFVH5WAyOkKxy8NKblkb4IH5ZA8yNfGknRfYyFiXklCQBHZGsk8zTLGY7Di8EWwpB1YwGMaxFLLUx5EasuRGKmdHtKsEKoHGQAPGT4ca+nHJkAwYnRUhj8sh61D2xsxAQAEVWEgnLLvOtethWlAYj3o11OXZaD5D1oLaygBMKi5bWIA6kDbD3GGSwBqo1Yd+kkEAgaV46O7GfGXeost1AKy9x83YKRIVVPNpiRprlFPMVaG6fCpPQOx/1Ntu9x5G25+wrun1DphB1C1OnQqX8gS99GujNrA2ertSZMu7e+7aSfLIAZD1pvRRTpOZiwoooqSQoooqSTzcQMCCAQRBBzBB1Bqq4/orctnewzSP8NjmP6SdfBvU1bKKFlDdw0sZDxM6xWNdezdt7p/MpHoTr5VHxmwnGFVo03WjiFB3vkrVpGIsb6leB9D3HmO6lt7ZcI+8SZUhicyVLMz+e7Gn4QNBUrBrz7iHbYLCpIxg5mabC2VdvXLiW1YiSSRkok5SeGh9NDVyboTatYW8XAe7uMwbPsFRvAJOeozPHuGVSujmxnsXWJy3x2gNJ1BHqR5mnG3b27hr7Hhac/wCk0KLgcyzUWBrMr5mfXNnLcwyZRAPakyO4CY78weHkl2W4tsFYwoJWYmJgyfNfnVkw/ZwqjvP0FVrDKDcM6Et9CP8AdStjnGCY5QihsgcydtFtwESDyI0I5inPs/w03FPLeb5bg/vPpVUNpmbcGk+QHOtO6G7K6qzvEQXiAdQgnd8CZLf5gOFV6ddz5l2sfZXjyZYKKKK0phwoooqSQoooqSQoooqSQoooqSQpdt/Cm5YdB8UT4Agn5CPOmNfCKk6DgzO9t2zbsrGgWD3Hgf33VXsJhizACNPOWOQHE+5oOda3d2YjCCJrnszZCWd8qBLNMwJAgALPIAfM0u1O7zHa9Vs8SvdHeiMHfurA13T7zct4fCvdqeMCQbhRRVyIEGBFbbWsbc0KKKKKVz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71500"/>
            <a:ext cx="118110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6310" name="Picture 6" descr="http://justanothermobilemonday.com/Wordpress/wp-content/uploads/2008/05/liv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752599"/>
            <a:ext cx="4141631" cy="4200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Hetero:</a:t>
            </a:r>
          </a:p>
          <a:p>
            <a:pPr lvl="1"/>
            <a:r>
              <a:rPr lang="en-US" dirty="0" smtClean="0"/>
              <a:t>Different, other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Example:  </a:t>
            </a:r>
          </a:p>
          <a:p>
            <a:pPr lvl="1">
              <a:buNone/>
            </a:pPr>
            <a:r>
              <a:rPr lang="en-US" u="sng" dirty="0" err="1" smtClean="0"/>
              <a:t>Heterotopic</a:t>
            </a:r>
            <a:r>
              <a:rPr lang="en-US" u="sng" dirty="0" smtClean="0"/>
              <a:t> ossification-</a:t>
            </a:r>
          </a:p>
          <a:p>
            <a:pPr lvl="1">
              <a:buNone/>
            </a:pPr>
            <a:r>
              <a:rPr lang="en-US" dirty="0" smtClean="0"/>
              <a:t>Bone that forms in a place that is normally should not</a:t>
            </a:r>
            <a:endParaRPr lang="en-US" dirty="0"/>
          </a:p>
        </p:txBody>
      </p:sp>
      <p:sp>
        <p:nvSpPr>
          <p:cNvPr id="224258" name="AutoShape 2" descr="data:image/jpg;base64,/9j/4AAQSkZJRgABAQAAAQABAAD/2wCEAAkGBhEREBAUEBIVERMSERkXEBcXGBESFRMXHxIcFRcTGxcYHCYeGBkjGRUXHzsgJTMpOCwsFR8xNTAwQSY3LDUBCQoKDgwOGg8PGjMkHiUpLC40NTU0LC01LC8pNS8sMjU1LyosKTUsKS8vLC0sNSwvNSkpKSw1NSksLDUsLik0LP/AABEIAIcAdgMBIgACEQEDEQH/xAAbAAEAAwEBAQEAAAAAAAAAAAAABQYHBAMCAf/EAEIQAAEDAQMGCgUKBwEAAAAAAAEAAgMRBAYxBRIhQVFhBxMiMnGBkaGx0RVCU5KyFyMzNFJUYnPB4hRygpOiwtLw/8QAGgEBAAIDAQAAAAAAAAAAAAAAAAQFAQIDBv/EAC4RAAICAQIEAwcFAQAAAAAAAAABAgMEBRESITFBEzLwIlFhgbHR4RQ0ccHxkf/aAAwDAQACEQMRAD8A3FERAEREAREQBERAEREBB3mvN/B8V83xnGZ3rZtKU3GvO7lB/KaPu5/ufsU1ei7JtnFUkEfF52Lc6tabx9lQPyZu+8D3D/0rTHWJ4a8TzfP+iDb+o43wdPkenymj7uf7n7E+U0fdz/c/YqdlKzMjkcyOTjQ3QXAZoJ100mo3rlVksHHa3UfqQ3k2p7b/AENrsFq42KOSmbxjGupjSorSuvFfq58gfVLN+Qz4Ai85NbSaXvLiL3SZ3oiLQ2CLkt2VYYRWV4bsGJPQBpKhZr9wDmskdv5LR3mqzsd68a2znCLZZUVZhv5AecyRu/ku/VTViyxDMCY5GmgqRgRvIOkJsLMa2tbzi0diKAt997JESM8yEYiMZw97Q3vUaeEuGv0MlOlnhVSI4l0luoshO+uPJsuKKu2G/dkkNC50R/GKD3hUDrVgZIHAFpBBFQQQQRtquU6p18pLY3jOM/Kz6WfXwvhxmdDZ3cjCR49fa1p+zv19GK+N8OMzobO7kYSPHr7Wg/Z36+jGEu7d2S1yUHJjb9I/ZuG1xVri4sa4+NcQb73N+HWLu3dktclByY2/SP2bhtcVxZUgEc8zG81krmt16A4geC2GwWCOCNscTc1rcN+0k6ydqyLLn1q0/nv+MqTi5Tvsl7kuRwvoVUF7zVsgfVLN+Qz4AiZA+qWb8hnwBFQWed/yy2h5Ud6rd5r0cTWOGhkpyjiGebvBS2Wso8RA+TWBRg2uOgefUs1ghfNKGjlPkdidZOkk95WEi30/FjZvZZ5UfjWSTP0B0j3dLnFTdnuPaHCriyPcSSe4U71b8j5GjszA1gq4892tx8ty70cjpdqkt9qlsjPMpXRlgjdI58Za0VdpLT3jT0KrT2knQNA7z0+StPCFlkvlEDTyY6F+95FQOoH/ACXLdG6n8SHySEtjbVrMOU+mOnUO9XONXCirx7Ovb17yhy9RyMt+Ansu/wAf5+C9diFydkqSd7WMoC7m5xDQfNWIcG1op9LFX+vxoo22WZ8Mrmu0PY7EdocD2FaPkHKXHwMeedg/+YY9uPWuFmo2t7x5Ik5GjV0VxmnxJ+v+GbZUujarOC5zM9gxcw5wG8jEdNFwWfKszI3xskc1jxymg6D5V3YraFQr8XWawG0QtoK/PNGAqeeBq04jfXapONnK1qFqKe7F4FxQZAXdu7Ja5KDkxt+kfs3Da4rVLBYI4I2xxNzWtw37STrJ2rN7j5ZMNoDCfm5iGnc71Xdujr3LUFG1Kc/E4X07HbCjHh3XULhkyFZnEl0ERJNSSxhJJ0kk0XcirVJx6MmtJ9T5jjDQGtAa1oo0DQANQARfSLUyVO/85DIWai5zj1AAfEVx3DsoMsjz6jAB0uOPY3vXTwgR6IHaqvHwkeBXncCcB87dZa1w6iQfiC37F9Hlp74fXP7FzREWhQmK5StJkmmefWkcf8jTuWuZDsYhs0LB6sYr0kVce0lZBbIS2SRpxa9zT1OIWyZNtAkhieMHRtPa0K71LlXBLoVmF5pN9SqX9soD4ZBi5pa7qII+Ir1uBP8ATs1clw7wfAL8v/MPmG6+U49GgD9exfNwIuVO7VRo7yVT9j2PXT/a9cy5LztEAexzHCrXtLXdBFCvRfjnAAk6AMVqvgUJiMjTG8j1mOIrvBx7Qtqss2fGx32mB3aKrFrXLnySOHrPc4dbif1WzZPiLIomnFsbQepoCudU8sN+vP8AorcLrI6ERFSlkEREBFXmycZ7O8NFXN5TN5GrrBIVAyTlEwTMkGmh5Q2tOI/9rotUVJvVdktc6aEVadMjRi063AbPBbJ9i407Ijs6LOj9bFwslrZKxr2HOa4VB/TcV7LLslZals5rG7Qec06Wnq1HeFZ7Nf2Mj5yJ7T+EtcO+iOJyv022D9jmitX7yUYrSXgciblD+bBw8D/UpW4952MjdDM7NzAXRk4ZuLm9IOkba01L7vDeWz2mEx8U862uOa3NdqcMezeqqxgaKAU27T0lWUsmFmP4c1zXrchY+jXu/jfsx7/4d+Wcpm0TOkOgYMGxowH69avN1MmmGztzhR0hz3bqjQOwDtKz6yW6OGVjpWGQNNS0EDorXwVuHCPZqcyWuyjPHOUb9LdKKajyJupZ9MUseD6dfsWxVW/N4RFEYWH52QUdT1GHEneRo7SojKnCNI4Ftnj4uvrOo53UMB3qr2ezy2iWjQ6SR5qdZO1xJ1bypuNgOL47eSR5y7KTXDX3O26uSjaLVG2nJac+TZmg1p1mg61riiLtXfbZIs3nSO0yu2nUB+EeZ1qXUTNyPGs5dEd8arw4c+rCIihEkIiIAiIgIPKl0YJiXNrE44ltKHpbh2UVRy5d91lzM54eH1zaAg6KYjrWlKo8IGFn6X/6rZMttPyrXbGtvdfggch5Cdai8NcGBlM6tTjXADoVssNyoGA8ZWUkUqSWgbwG4HfVRvB/zrR0M8XK5I29zOoZNqtlWnsvwUjKHBsCSYJafheK/wCQ8lGng5tVedF05z/+VpKKZHUL4rbfc888Sp9iiWHg1NazzCmsMGP9TvJW7JeR4bO3NhYG15xxc7pJ0ldqLjbk228pPkdK6YV+VBERRzsEREAREQBcvpWD20fvs810PwPQsq9Gzeyk9x/kspbk/DxY38XFLbbY030rB7aP32eaqt+bWx4gzHtfQvrmkOpzdirno2b2UnuP8l5zWZ7KZ7HNrhnAtr2rZItcfArqsU1PfYslxrUxjp897WVDKZxDa6XbVbfSsHto/fZ5rLobM99cxjnUxzQXU7F6ejZvZSe4/wAkaM5GDC2xzctjTfSsHto/fZ5rpBrgspOTZvZSe4/yWpWYchn8o8Fq1sVOZixoS4Zb7nqiIsEAIiIAiIgCIiAIiIAqjwgYWfpf/qrcqjwgYWfpf/qsrqTtP/cR+f0Z58H/ADrR0M8XK5Km8H/OtHQzxcrkkupnUf3Evl9EERFggBERAEREAREQBERAEREAUVlzIDbVxec8szK0oAa1pt6ERDeuyVcuKL2Z+ZDu82yl5a8vzwK1AFKV2dKlkRBZZKyXFJ7sIiIaBERAEREAREQBERA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17538"/>
            <a:ext cx="11239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260" name="AutoShape 4" descr="data:image/jpg;base64,/9j/4AAQSkZJRgABAQAAAQABAAD/2wCEAAkGBhEREBAUEBIVERMSERkXEBcXGBESFRMXHxIcFRcTGxcYHCYeGBkjGRUXHzsgJTMpOCwsFR8xNTAwQSY3LDUBCQoKDgwOGg8PGjMkHiUpLC40NTU0LC01LC8pNS8sMjU1LyosKTUsKS8vLC0sNSwvNSkpKSw1NSksLDUsLik0LP/AABEIAIcAdgMBIgACEQEDEQH/xAAbAAEAAwEBAQEAAAAAAAAAAAAABQYHBAMCAf/EAEIQAAEDAQMGCgUKBwEAAAAAAAEAAgMRBAYxBRIhQVFhBxMiMnGBkaGx0RVCU5KyFyMzNFJUYnPB4hRygpOiwtLw/8QAGgEBAAIDAQAAAAAAAAAAAAAAAAQFAQIDBv/EAC4RAAICAQIEAwcFAQAAAAAAAAABAgMEBRESITFBEzLwIlFhgbHR4RQ0ccHxkf/aAAwDAQACEQMRAD8A3FERAEREAREQBERAEREBB3mvN/B8V83xnGZ3rZtKU3GvO7lB/KaPu5/ufsU1ei7JtnFUkEfF52Lc6tabx9lQPyZu+8D3D/0rTHWJ4a8TzfP+iDb+o43wdPkenymj7uf7n7E+U0fdz/c/YqdlKzMjkcyOTjQ3QXAZoJ100mo3rlVksHHa3UfqQ3k2p7b/AENrsFq42KOSmbxjGupjSorSuvFfq58gfVLN+Qz4Ai85NbSaXvLiL3SZ3oiLQ2CLkt2VYYRWV4bsGJPQBpKhZr9wDmskdv5LR3mqzsd68a2znCLZZUVZhv5AecyRu/ku/VTViyxDMCY5GmgqRgRvIOkJsLMa2tbzi0diKAt997JESM8yEYiMZw97Q3vUaeEuGv0MlOlnhVSI4l0luoshO+uPJsuKKu2G/dkkNC50R/GKD3hUDrVgZIHAFpBBFQQQQRtquU6p18pLY3jOM/Kz6WfXwvhxmdDZ3cjCR49fa1p+zv19GK+N8OMzobO7kYSPHr7Wg/Z36+jGEu7d2S1yUHJjb9I/ZuG1xVri4sa4+NcQb73N+HWLu3dktclByY2/SP2bhtcVxZUgEc8zG81krmt16A4geC2GwWCOCNscTc1rcN+0k6ydqyLLn1q0/nv+MqTi5Tvsl7kuRwvoVUF7zVsgfVLN+Qz4AiZA+qWb8hnwBFQWed/yy2h5Ud6rd5r0cTWOGhkpyjiGebvBS2Wso8RA+TWBRg2uOgefUs1ghfNKGjlPkdidZOkk95WEi30/FjZvZZ5UfjWSTP0B0j3dLnFTdnuPaHCriyPcSSe4U71b8j5GjszA1gq4892tx8ty70cjpdqkt9qlsjPMpXRlgjdI58Za0VdpLT3jT0KrT2knQNA7z0+StPCFlkvlEDTyY6F+95FQOoH/ACXLdG6n8SHySEtjbVrMOU+mOnUO9XONXCirx7Ovb17yhy9RyMt+Ansu/wAf5+C9diFydkqSd7WMoC7m5xDQfNWIcG1op9LFX+vxoo22WZ8Mrmu0PY7EdocD2FaPkHKXHwMeedg/+YY9uPWuFmo2t7x5Ik5GjV0VxmnxJ+v+GbZUujarOC5zM9gxcw5wG8jEdNFwWfKszI3xskc1jxymg6D5V3YraFQr8XWawG0QtoK/PNGAqeeBq04jfXapONnK1qFqKe7F4FxQZAXdu7Ja5KDkxt+kfs3Da4rVLBYI4I2xxNzWtw37STrJ2rN7j5ZMNoDCfm5iGnc71Xdujr3LUFG1Kc/E4X07HbCjHh3XULhkyFZnEl0ERJNSSxhJJ0kk0XcirVJx6MmtJ9T5jjDQGtAa1oo0DQANQARfSLUyVO/85DIWai5zj1AAfEVx3DsoMsjz6jAB0uOPY3vXTwgR6IHaqvHwkeBXncCcB87dZa1w6iQfiC37F9Hlp74fXP7FzREWhQmK5StJkmmefWkcf8jTuWuZDsYhs0LB6sYr0kVce0lZBbIS2SRpxa9zT1OIWyZNtAkhieMHRtPa0K71LlXBLoVmF5pN9SqX9soD4ZBi5pa7qII+Ir1uBP8ATs1clw7wfAL8v/MPmG6+U49GgD9exfNwIuVO7VRo7yVT9j2PXT/a9cy5LztEAexzHCrXtLXdBFCvRfjnAAk6AMVqvgUJiMjTG8j1mOIrvBx7Qtqss2fGx32mB3aKrFrXLnySOHrPc4dbif1WzZPiLIomnFsbQepoCudU8sN+vP8AorcLrI6ERFSlkEREBFXmycZ7O8NFXN5TN5GrrBIVAyTlEwTMkGmh5Q2tOI/9rotUVJvVdktc6aEVadMjRi063AbPBbJ9i407Ijs6LOj9bFwslrZKxr2HOa4VB/TcV7LLslZals5rG7Qec06Wnq1HeFZ7Nf2Mj5yJ7T+EtcO+iOJyv022D9jmitX7yUYrSXgciblD+bBw8D/UpW4952MjdDM7NzAXRk4ZuLm9IOkba01L7vDeWz2mEx8U862uOa3NdqcMezeqqxgaKAU27T0lWUsmFmP4c1zXrchY+jXu/jfsx7/4d+Wcpm0TOkOgYMGxowH69avN1MmmGztzhR0hz3bqjQOwDtKz6yW6OGVjpWGQNNS0EDorXwVuHCPZqcyWuyjPHOUb9LdKKajyJupZ9MUseD6dfsWxVW/N4RFEYWH52QUdT1GHEneRo7SojKnCNI4Ftnj4uvrOo53UMB3qr2ezy2iWjQ6SR5qdZO1xJ1bypuNgOL47eSR5y7KTXDX3O26uSjaLVG2nJac+TZmg1p1mg61riiLtXfbZIs3nSO0yu2nUB+EeZ1qXUTNyPGs5dEd8arw4c+rCIihEkIiIAiIgIPKl0YJiXNrE44ltKHpbh2UVRy5d91lzM54eH1zaAg6KYjrWlKo8IGFn6X/6rZMttPyrXbGtvdfggch5Cdai8NcGBlM6tTjXADoVssNyoGA8ZWUkUqSWgbwG4HfVRvB/zrR0M8XK5I29zOoZNqtlWnsvwUjKHBsCSYJafheK/wCQ8lGng5tVedF05z/+VpKKZHUL4rbfc888Sp9iiWHg1NazzCmsMGP9TvJW7JeR4bO3NhYG15xxc7pJ0ldqLjbk228pPkdK6YV+VBERRzsEREAREQBcvpWD20fvs810PwPQsq9Gzeyk9x/kspbk/DxY38XFLbbY030rB7aP32eaqt+bWx4gzHtfQvrmkOpzdirno2b2UnuP8l5zWZ7KZ7HNrhnAtr2rZItcfArqsU1PfYslxrUxjp897WVDKZxDa6XbVbfSsHto/fZ5rLobM99cxjnUxzQXU7F6ejZvZSe4/wAkaM5GDC2xzctjTfSsHto/fZ5rpBrgspOTZvZSe4/yWpWYchn8o8Fq1sVOZixoS4Zb7nqiIsEAIiIAiIgCIiAIiIAqjwgYWfpf/qrcqjwgYWfpf/qsrqTtP/cR+f0Z58H/ADrR0M8XK5Km8H/OtHQzxcrkkupnUf3Evl9EERFggBERAEREAREQBERAEREAUVlzIDbVxec8szK0oAa1pt6ERDeuyVcuKL2Z+ZDu82yl5a8vzwK1AFKV2dKlkRBZZKyXFJ7sIiIaBERAEREAREQBERA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17538"/>
            <a:ext cx="11239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4262" name="Picture 6" descr="http://upload.wikimedia.org/wikipedia/commons/thumb/2/24/HeteroSym-pinkblue2.svg/525px-HeteroSym-pinkblue2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133600"/>
            <a:ext cx="2818493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Hist</a:t>
            </a:r>
            <a:r>
              <a:rPr lang="en-US" dirty="0" smtClean="0"/>
              <a:t>/o:</a:t>
            </a:r>
          </a:p>
          <a:p>
            <a:pPr lvl="1"/>
            <a:r>
              <a:rPr lang="en-US" dirty="0" smtClean="0"/>
              <a:t>Tissue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Example:  </a:t>
            </a:r>
            <a:r>
              <a:rPr lang="en-US" u="sng" dirty="0" smtClean="0"/>
              <a:t>histology</a:t>
            </a:r>
            <a:r>
              <a:rPr lang="en-US" dirty="0" smtClean="0"/>
              <a:t>: study of tissues </a:t>
            </a:r>
            <a:endParaRPr lang="en-US" dirty="0"/>
          </a:p>
        </p:txBody>
      </p:sp>
      <p:pic>
        <p:nvPicPr>
          <p:cNvPr id="222210" name="Picture 2" descr="http://upload.wikimedia.org/wikipedia/commons/4/4f/Tissue_necrosis_following_bite_from_Bothrops_asper_PLoS_Medic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2790825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Homo; </a:t>
            </a:r>
            <a:r>
              <a:rPr lang="en-US" dirty="0" err="1" smtClean="0"/>
              <a:t>homeo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Same, similar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Example</a:t>
            </a:r>
          </a:p>
          <a:p>
            <a:pPr lvl="1">
              <a:buNone/>
            </a:pPr>
            <a:r>
              <a:rPr lang="en-US" u="sng" dirty="0" smtClean="0"/>
              <a:t>homeostasis</a:t>
            </a:r>
            <a:r>
              <a:rPr lang="en-US" dirty="0"/>
              <a:t>: </a:t>
            </a:r>
          </a:p>
          <a:p>
            <a:pPr lvl="1">
              <a:buNone/>
            </a:pPr>
            <a:r>
              <a:rPr lang="en-US" dirty="0" smtClean="0"/>
              <a:t>tendency </a:t>
            </a:r>
            <a:r>
              <a:rPr lang="en-US" dirty="0"/>
              <a:t>of a </a:t>
            </a:r>
            <a:r>
              <a:rPr lang="en-US" dirty="0" smtClean="0"/>
              <a:t>system,</a:t>
            </a:r>
          </a:p>
          <a:p>
            <a:pPr lvl="1">
              <a:buNone/>
            </a:pPr>
            <a:r>
              <a:rPr lang="en-US" dirty="0" smtClean="0"/>
              <a:t>especially </a:t>
            </a:r>
            <a:r>
              <a:rPr lang="en-US" dirty="0"/>
              <a:t>the </a:t>
            </a:r>
            <a:r>
              <a:rPr lang="en-US" dirty="0" smtClean="0"/>
              <a:t>physiological</a:t>
            </a:r>
          </a:p>
          <a:p>
            <a:pPr lvl="1">
              <a:buNone/>
            </a:pPr>
            <a:r>
              <a:rPr lang="en-US" dirty="0" smtClean="0"/>
              <a:t>system </a:t>
            </a:r>
            <a:r>
              <a:rPr lang="en-US" dirty="0"/>
              <a:t>of higher </a:t>
            </a:r>
            <a:r>
              <a:rPr lang="en-US" dirty="0" smtClean="0"/>
              <a:t>animals,</a:t>
            </a:r>
          </a:p>
          <a:p>
            <a:pPr lvl="1">
              <a:buNone/>
            </a:pPr>
            <a:r>
              <a:rPr lang="en-US" dirty="0" smtClean="0"/>
              <a:t>to </a:t>
            </a:r>
            <a:r>
              <a:rPr lang="en-US" dirty="0"/>
              <a:t>maintain </a:t>
            </a:r>
            <a:r>
              <a:rPr lang="en-US" dirty="0" smtClean="0"/>
              <a:t>internal</a:t>
            </a:r>
          </a:p>
          <a:p>
            <a:pPr lvl="1">
              <a:buNone/>
            </a:pPr>
            <a:r>
              <a:rPr lang="en-US" dirty="0" smtClean="0"/>
              <a:t>stability,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37" y="1219200"/>
            <a:ext cx="3867150" cy="545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Hem/o; </a:t>
            </a:r>
            <a:r>
              <a:rPr lang="en-US" b="1" dirty="0" err="1"/>
              <a:t>hemat</a:t>
            </a:r>
            <a:r>
              <a:rPr lang="en-US" b="1" dirty="0"/>
              <a:t>/o: </a:t>
            </a:r>
            <a:r>
              <a:rPr lang="en-US" dirty="0" smtClean="0"/>
              <a:t>blood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u="sng" dirty="0" err="1" smtClean="0"/>
              <a:t>Hematocrit</a:t>
            </a:r>
            <a:r>
              <a:rPr lang="en-US" u="sng" dirty="0" smtClean="0"/>
              <a:t> </a:t>
            </a:r>
            <a:r>
              <a:rPr lang="en-US" dirty="0" smtClean="0"/>
              <a:t>– amount</a:t>
            </a:r>
          </a:p>
          <a:p>
            <a:pPr>
              <a:buNone/>
            </a:pPr>
            <a:r>
              <a:rPr lang="en-US" dirty="0" smtClean="0"/>
              <a:t>Of red blood cells in </a:t>
            </a:r>
          </a:p>
          <a:p>
            <a:pPr>
              <a:buNone/>
            </a:pPr>
            <a:r>
              <a:rPr lang="en-US" dirty="0" smtClean="0"/>
              <a:t>Whole blood</a:t>
            </a:r>
            <a:endParaRPr lang="en-US" dirty="0"/>
          </a:p>
        </p:txBody>
      </p:sp>
      <p:pic>
        <p:nvPicPr>
          <p:cNvPr id="16386" name="Picture 2" descr="http://static.ddmcdn.com/gif/blood-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Hyper-: </a:t>
            </a:r>
            <a:r>
              <a:rPr lang="en-US" dirty="0"/>
              <a:t>above, excessive, </a:t>
            </a:r>
            <a:r>
              <a:rPr lang="en-US" dirty="0" smtClean="0"/>
              <a:t>beyond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Hypertension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elevation </a:t>
            </a:r>
            <a:r>
              <a:rPr lang="en-US" dirty="0"/>
              <a:t>of the blood pressure, especially the diastolic pressure.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376224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Hypo: </a:t>
            </a:r>
            <a:r>
              <a:rPr lang="en-US" dirty="0"/>
              <a:t>under, deficient, </a:t>
            </a:r>
            <a:r>
              <a:rPr lang="en-US" dirty="0" smtClean="0"/>
              <a:t>below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/>
              <a:t>Hypothermia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</a:t>
            </a:r>
            <a:r>
              <a:rPr lang="en-US" dirty="0"/>
              <a:t>artificial reduction of body temperature to slow metabolic processes, as for facilitating heart surgery</a:t>
            </a:r>
          </a:p>
        </p:txBody>
      </p:sp>
      <p:pic>
        <p:nvPicPr>
          <p:cNvPr id="18434" name="Picture 2" descr="http://www.sciencebuzz.org/sites/default/files/images/hypotherm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/>
          <a:stretch/>
        </p:blipFill>
        <p:spPr bwMode="auto">
          <a:xfrm>
            <a:off x="4495800" y="2178287"/>
            <a:ext cx="4430973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-</a:t>
            </a:r>
            <a:r>
              <a:rPr lang="en-US" b="1" dirty="0" err="1"/>
              <a:t>ician</a:t>
            </a:r>
            <a:r>
              <a:rPr lang="en-US" b="1" dirty="0"/>
              <a:t>; -</a:t>
            </a:r>
            <a:r>
              <a:rPr lang="en-US" b="1" dirty="0" err="1"/>
              <a:t>ist</a:t>
            </a:r>
            <a:r>
              <a:rPr lang="en-US" b="1" dirty="0"/>
              <a:t>; -</a:t>
            </a:r>
            <a:r>
              <a:rPr lang="en-US" b="1" dirty="0" err="1"/>
              <a:t>logist</a:t>
            </a:r>
            <a:r>
              <a:rPr lang="en-US" b="1" dirty="0"/>
              <a:t>: </a:t>
            </a:r>
            <a:r>
              <a:rPr lang="en-US" dirty="0" smtClean="0"/>
              <a:t>specialist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Endocrinologist</a:t>
            </a:r>
            <a:r>
              <a:rPr lang="en-US" dirty="0" smtClean="0"/>
              <a:t>: those who work with the thyroid gland and other glands associated with the endocrine system</a:t>
            </a:r>
            <a:endParaRPr lang="en-US" dirty="0"/>
          </a:p>
        </p:txBody>
      </p:sp>
      <p:pic>
        <p:nvPicPr>
          <p:cNvPr id="1026" name="Picture 2" descr="http://www.mer.org/images/primary_care_physici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86304"/>
            <a:ext cx="4140302" cy="47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9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-logy = study of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Biology</a:t>
            </a:r>
            <a:r>
              <a:rPr lang="en-US" dirty="0" smtClean="0"/>
              <a:t> :  study of life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75" y="2438400"/>
            <a:ext cx="3429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Adip</a:t>
            </a:r>
            <a:r>
              <a:rPr lang="en-US" dirty="0" smtClean="0"/>
              <a:t>/o; lip/o</a:t>
            </a:r>
          </a:p>
          <a:p>
            <a:pPr lvl="1"/>
            <a:r>
              <a:rPr lang="en-US" dirty="0" smtClean="0"/>
              <a:t>Fat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Example:  </a:t>
            </a:r>
          </a:p>
          <a:p>
            <a:pPr lvl="1">
              <a:buNone/>
            </a:pPr>
            <a:r>
              <a:rPr lang="en-US" u="sng" dirty="0" smtClean="0"/>
              <a:t>Liposuction</a:t>
            </a:r>
          </a:p>
          <a:p>
            <a:pPr lvl="1">
              <a:buNone/>
            </a:pPr>
            <a:r>
              <a:rPr lang="en-US" dirty="0" smtClean="0"/>
              <a:t>removal of fat</a:t>
            </a:r>
            <a:endParaRPr lang="en-US" dirty="0"/>
          </a:p>
        </p:txBody>
      </p:sp>
      <p:pic>
        <p:nvPicPr>
          <p:cNvPr id="10242" name="Picture 2" descr="http://ccdiagnosticos.com/Nutricion/Catalogo%20Equipos%20NMT/Nasco/Grasa%20y%20musculos/imagenes/AC058663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My/o; </a:t>
            </a:r>
            <a:r>
              <a:rPr lang="en-US" b="1" dirty="0" err="1"/>
              <a:t>myos</a:t>
            </a:r>
            <a:r>
              <a:rPr lang="en-US" b="1" dirty="0"/>
              <a:t>/o: </a:t>
            </a:r>
            <a:r>
              <a:rPr lang="en-US" dirty="0"/>
              <a:t> </a:t>
            </a:r>
            <a:r>
              <a:rPr lang="en-US" dirty="0" smtClean="0"/>
              <a:t>muscle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Myocarditis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Inflammation of heart muscle</a:t>
            </a:r>
          </a:p>
        </p:txBody>
      </p:sp>
      <p:pic>
        <p:nvPicPr>
          <p:cNvPr id="2050" name="Picture 2" descr="http://www.elitefitness.com/images/muscle-movies/conan-the-barbarian-muscle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867150" cy="497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9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/>
              <a:t>Nas</a:t>
            </a:r>
            <a:r>
              <a:rPr lang="en-US" b="1" dirty="0"/>
              <a:t>/o; </a:t>
            </a:r>
            <a:r>
              <a:rPr lang="en-US" b="1" dirty="0" err="1"/>
              <a:t>rhin</a:t>
            </a:r>
            <a:r>
              <a:rPr lang="en-US" b="1" dirty="0"/>
              <a:t>/o: </a:t>
            </a:r>
            <a:r>
              <a:rPr lang="en-US" dirty="0"/>
              <a:t>nose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err="1" smtClean="0"/>
              <a:t>Rhinoplasty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plastic surgery to the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nose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38100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9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Nephr</a:t>
            </a:r>
            <a:r>
              <a:rPr lang="en-US" dirty="0" smtClean="0"/>
              <a:t>/o; </a:t>
            </a:r>
            <a:r>
              <a:rPr lang="en-US" dirty="0" err="1" smtClean="0"/>
              <a:t>ren</a:t>
            </a:r>
            <a:r>
              <a:rPr lang="en-US" dirty="0" smtClean="0"/>
              <a:t>/o:</a:t>
            </a:r>
          </a:p>
          <a:p>
            <a:pPr lvl="1"/>
            <a:r>
              <a:rPr lang="en-US" dirty="0" smtClean="0"/>
              <a:t>Kidney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Renal failure</a:t>
            </a:r>
            <a:r>
              <a:rPr lang="en-US" dirty="0" smtClean="0"/>
              <a:t>:  kidney’s fail to remove wastes properly from the body</a:t>
            </a:r>
            <a:endParaRPr lang="en-US" dirty="0"/>
          </a:p>
        </p:txBody>
      </p:sp>
      <p:pic>
        <p:nvPicPr>
          <p:cNvPr id="6" name="Picture 2" descr="http://bp1.blogger.com/__AuwUApfRb4/SJJ38OIBB5I/AAAAAAAACZg/V9dGnbxY8HA/s400/renal-arte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9931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/>
              <a:t>Onc</a:t>
            </a:r>
            <a:r>
              <a:rPr lang="en-US" b="1" dirty="0"/>
              <a:t>/o: </a:t>
            </a:r>
            <a:r>
              <a:rPr lang="en-US" dirty="0"/>
              <a:t>tumor, mass</a:t>
            </a:r>
          </a:p>
        </p:txBody>
      </p:sp>
      <p:pic>
        <p:nvPicPr>
          <p:cNvPr id="60418" name="Picture 2" descr="http://medicalpicturesinfo.com/wp-content/uploads/2011/10/Tumor-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3088" y="3203575"/>
            <a:ext cx="4286250" cy="333375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828800"/>
            <a:ext cx="4038600" cy="4525963"/>
          </a:xfrm>
        </p:spPr>
        <p:txBody>
          <a:bodyPr/>
          <a:lstStyle/>
          <a:p>
            <a:r>
              <a:rPr lang="en-US" u="sng" dirty="0" smtClean="0"/>
              <a:t>Oncologist</a:t>
            </a:r>
            <a:r>
              <a:rPr lang="en-US" b="1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9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Oste</a:t>
            </a:r>
            <a:r>
              <a:rPr lang="en-US" dirty="0" smtClean="0"/>
              <a:t>/o</a:t>
            </a:r>
          </a:p>
          <a:p>
            <a:pPr lvl="1"/>
            <a:r>
              <a:rPr lang="en-US" dirty="0" smtClean="0"/>
              <a:t>bone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1450620"/>
            <a:ext cx="4038600" cy="4525963"/>
          </a:xfrm>
        </p:spPr>
        <p:txBody>
          <a:bodyPr/>
          <a:lstStyle/>
          <a:p>
            <a:r>
              <a:rPr lang="en-US" u="sng" dirty="0" smtClean="0"/>
              <a:t>Oste</a:t>
            </a:r>
            <a:r>
              <a:rPr lang="en-US" u="sng" dirty="0" smtClean="0"/>
              <a:t>oporosis</a:t>
            </a:r>
            <a:r>
              <a:rPr lang="en-US" dirty="0" smtClean="0"/>
              <a:t>:  bones become weak and brittle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82" y="2819400"/>
            <a:ext cx="4906835" cy="378133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/>
              <a:t>Ped</a:t>
            </a:r>
            <a:r>
              <a:rPr lang="en-US" b="1" dirty="0"/>
              <a:t>/o; pod/o: </a:t>
            </a:r>
            <a:r>
              <a:rPr lang="en-US" dirty="0" smtClean="0"/>
              <a:t>foot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Podiatrist</a:t>
            </a:r>
            <a:r>
              <a:rPr lang="en-US" dirty="0" smtClean="0"/>
              <a:t> 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foot doctor</a:t>
            </a:r>
            <a:endParaRPr lang="en-US" dirty="0"/>
          </a:p>
        </p:txBody>
      </p:sp>
      <p:pic>
        <p:nvPicPr>
          <p:cNvPr id="5122" name="Picture 2" descr="http://www.stlcfs.org/wp-content/uploads/2012/03/Parent-and-baby-fee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5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Peri</a:t>
            </a:r>
            <a:r>
              <a:rPr lang="en-US" dirty="0" smtClean="0"/>
              <a:t>-:</a:t>
            </a:r>
          </a:p>
          <a:p>
            <a:pPr lvl="1"/>
            <a:r>
              <a:rPr lang="en-US" dirty="0" smtClean="0"/>
              <a:t>Around/surrounding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Example: </a:t>
            </a:r>
            <a:endParaRPr lang="en-US" dirty="0"/>
          </a:p>
          <a:p>
            <a:pPr lvl="1">
              <a:buNone/>
            </a:pPr>
            <a:r>
              <a:rPr lang="en-US" u="sng" dirty="0" err="1" smtClean="0"/>
              <a:t>Pericarditis</a:t>
            </a:r>
            <a:r>
              <a:rPr lang="en-US" u="sng" dirty="0" smtClean="0"/>
              <a:t>:</a:t>
            </a:r>
            <a:r>
              <a:rPr lang="en-US" dirty="0" smtClean="0"/>
              <a:t> inflammation around the heart</a:t>
            </a:r>
            <a:endParaRPr lang="en-US" dirty="0"/>
          </a:p>
        </p:txBody>
      </p:sp>
      <p:pic>
        <p:nvPicPr>
          <p:cNvPr id="6146" name="Picture 2" descr="http://www.rayur.com/wp-content/uploads/2012/07/Pericardit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133600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/>
              <a:t>Pneum</a:t>
            </a:r>
            <a:r>
              <a:rPr lang="en-US" b="1" dirty="0"/>
              <a:t>/o; </a:t>
            </a:r>
            <a:r>
              <a:rPr lang="en-US" b="1" dirty="0" err="1"/>
              <a:t>pneumon</a:t>
            </a:r>
            <a:r>
              <a:rPr lang="en-US" b="1" dirty="0"/>
              <a:t>/o; </a:t>
            </a:r>
            <a:r>
              <a:rPr lang="en-US" b="1" dirty="0" err="1"/>
              <a:t>pulmon</a:t>
            </a:r>
            <a:r>
              <a:rPr lang="en-US" b="1" dirty="0"/>
              <a:t>/o: </a:t>
            </a:r>
            <a:r>
              <a:rPr lang="en-US" dirty="0" smtClean="0"/>
              <a:t>Lung sacs in one or both lungs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Pneumonia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Infection that inflames the air </a:t>
            </a:r>
            <a:r>
              <a:rPr lang="en-US" dirty="0"/>
              <a:t>sacs in one or both lungs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hempbeach.com/wp-content/uploads/2012/01/Smoking-Marijuana-Not-Bad-For-The-Lungs-hemp-beach-tv-hbt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16" y="2239963"/>
            <a:ext cx="4328583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96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-</a:t>
            </a:r>
            <a:r>
              <a:rPr lang="en-US" b="1" dirty="0" err="1"/>
              <a:t>poiesis</a:t>
            </a:r>
            <a:r>
              <a:rPr lang="en-US" b="1" dirty="0"/>
              <a:t>: </a:t>
            </a:r>
            <a:r>
              <a:rPr lang="en-US" dirty="0"/>
              <a:t>formation </a:t>
            </a:r>
            <a:r>
              <a:rPr lang="en-US" dirty="0" smtClean="0"/>
              <a:t>of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Hematopoiesis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 b="9666"/>
          <a:stretch/>
        </p:blipFill>
        <p:spPr>
          <a:xfrm>
            <a:off x="3982366" y="2438400"/>
            <a:ext cx="473286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64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/>
              <a:t>Viscer</a:t>
            </a:r>
            <a:r>
              <a:rPr lang="en-US" b="1" dirty="0" smtClean="0"/>
              <a:t>/o</a:t>
            </a:r>
          </a:p>
          <a:p>
            <a:pPr lvl="1"/>
            <a:r>
              <a:rPr lang="en-US" dirty="0" smtClean="0"/>
              <a:t>Internal organs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err="1" smtClean="0"/>
              <a:t>Virceromegaly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Enlargement of the internal organs</a:t>
            </a:r>
            <a:endParaRPr lang="en-US" dirty="0"/>
          </a:p>
        </p:txBody>
      </p:sp>
      <p:pic>
        <p:nvPicPr>
          <p:cNvPr id="201732" name="Picture 4" descr="http://cache1.asset-cache.net/xc/51033806.jpg?v=1&amp;c=IWSAsset&amp;k=2&amp;d=77BFBA49EF878921F7C3FC3F69D929FDC1F7EEC6117E8979C0DBEBFD6F3235175F14AEAE7930E034F06BF04B24B412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19400"/>
            <a:ext cx="2527300" cy="3780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b="1" dirty="0"/>
              <a:t>Blast/o, -blast: </a:t>
            </a:r>
            <a:endParaRPr lang="en-US" b="1" dirty="0" smtClean="0"/>
          </a:p>
          <a:p>
            <a:pPr lvl="1"/>
            <a:r>
              <a:rPr lang="en-US" dirty="0" smtClean="0"/>
              <a:t>Early </a:t>
            </a:r>
            <a:r>
              <a:rPr lang="en-US" dirty="0"/>
              <a:t>embryonic stage, </a:t>
            </a:r>
            <a:r>
              <a:rPr lang="en-US" dirty="0" smtClean="0"/>
              <a:t>immature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Example: </a:t>
            </a:r>
            <a:r>
              <a:rPr lang="en-US" u="sng" dirty="0" err="1" smtClean="0"/>
              <a:t>blastoma</a:t>
            </a:r>
            <a:endParaRPr lang="en-US" u="sng" dirty="0" smtClean="0"/>
          </a:p>
          <a:p>
            <a:pPr lvl="1">
              <a:buNone/>
            </a:pPr>
            <a:r>
              <a:rPr lang="en-US" dirty="0" smtClean="0"/>
              <a:t>cancer in precursor cells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90114" name="Picture 2" descr="You Just Broke Your Child. Congratulations.” by Dan Pea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800"/>
            <a:ext cx="3676952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68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Cardi</a:t>
            </a:r>
            <a:r>
              <a:rPr lang="en-US" dirty="0" smtClean="0"/>
              <a:t>/o:; </a:t>
            </a:r>
            <a:r>
              <a:rPr lang="en-US" dirty="0" err="1" smtClean="0"/>
              <a:t>Coron</a:t>
            </a:r>
            <a:r>
              <a:rPr lang="en-US" dirty="0" smtClean="0"/>
              <a:t>/o</a:t>
            </a:r>
          </a:p>
          <a:p>
            <a:pPr lvl="1"/>
            <a:r>
              <a:rPr lang="en-US" dirty="0" smtClean="0"/>
              <a:t>Heart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Example:</a:t>
            </a:r>
          </a:p>
          <a:p>
            <a:pPr lvl="1">
              <a:buNone/>
            </a:pPr>
            <a:r>
              <a:rPr lang="en-US" u="sng" dirty="0" smtClean="0"/>
              <a:t>Cardiologist</a:t>
            </a:r>
            <a:r>
              <a:rPr lang="en-US" dirty="0" smtClean="0"/>
              <a:t>- person specializing in the heart</a:t>
            </a:r>
            <a:endParaRPr lang="en-US" dirty="0"/>
          </a:p>
        </p:txBody>
      </p:sp>
      <p:pic>
        <p:nvPicPr>
          <p:cNvPr id="234498" name="Picture 2" descr="http://www.kendallministries.org/ss/creativity/pt2/human_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Cyt</a:t>
            </a:r>
            <a:r>
              <a:rPr lang="en-US" dirty="0" smtClean="0"/>
              <a:t>/o, -</a:t>
            </a:r>
            <a:r>
              <a:rPr lang="en-US" dirty="0" err="1" smtClean="0"/>
              <a:t>cyte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Cell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Example: </a:t>
            </a:r>
          </a:p>
          <a:p>
            <a:pPr lvl="1">
              <a:buNone/>
            </a:pPr>
            <a:r>
              <a:rPr lang="en-US" u="sng" dirty="0" err="1" smtClean="0"/>
              <a:t>Cytolytic</a:t>
            </a:r>
            <a:r>
              <a:rPr lang="en-US" u="sng" dirty="0" smtClean="0"/>
              <a:t> hepatitis </a:t>
            </a:r>
            <a:r>
              <a:rPr lang="en-US" dirty="0" smtClean="0"/>
              <a:t>–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cells </a:t>
            </a:r>
            <a:r>
              <a:rPr lang="en-US" dirty="0" smtClean="0"/>
              <a:t>of liver break down</a:t>
            </a:r>
            <a:endParaRPr lang="en-US" dirty="0"/>
          </a:p>
        </p:txBody>
      </p:sp>
      <p:pic>
        <p:nvPicPr>
          <p:cNvPr id="232450" name="Picture 2" descr="http://www.uvm.edu/~inquiryb/webquest/fa06/mvogenbe/Animal-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305300" cy="427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ectomy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Surgical removal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Example:</a:t>
            </a:r>
          </a:p>
          <a:p>
            <a:pPr lvl="1">
              <a:buNone/>
            </a:pPr>
            <a:r>
              <a:rPr lang="en-US" u="sng" dirty="0" err="1" smtClean="0"/>
              <a:t>Splenectomy</a:t>
            </a:r>
            <a:r>
              <a:rPr lang="en-US" u="sng" dirty="0" smtClean="0"/>
              <a:t> </a:t>
            </a:r>
            <a:r>
              <a:rPr lang="en-US" dirty="0" smtClean="0"/>
              <a:t>– removal </a:t>
            </a:r>
          </a:p>
          <a:p>
            <a:pPr lvl="1">
              <a:buNone/>
            </a:pPr>
            <a:r>
              <a:rPr lang="en-US" dirty="0" smtClean="0"/>
              <a:t>of the spleen</a:t>
            </a:r>
            <a:endParaRPr lang="en-US" dirty="0"/>
          </a:p>
        </p:txBody>
      </p:sp>
      <p:pic>
        <p:nvPicPr>
          <p:cNvPr id="34820" name="Picture 4" descr="Normal anato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851" y="2286000"/>
            <a:ext cx="409574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En-, </a:t>
            </a:r>
            <a:r>
              <a:rPr lang="en-US" b="1" dirty="0" err="1"/>
              <a:t>endo</a:t>
            </a:r>
            <a:r>
              <a:rPr lang="en-US" b="1" dirty="0"/>
              <a:t>-: </a:t>
            </a:r>
            <a:r>
              <a:rPr lang="en-US" dirty="0"/>
              <a:t>inside, within</a:t>
            </a:r>
          </a:p>
        </p:txBody>
      </p:sp>
      <p:pic>
        <p:nvPicPr>
          <p:cNvPr id="12290" name="Picture 2" descr="http://www.biologycorner.com/resources/endocytos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717796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/>
              <a:t>Epi</a:t>
            </a:r>
            <a:r>
              <a:rPr lang="en-US" b="1" dirty="0"/>
              <a:t>-: </a:t>
            </a:r>
            <a:r>
              <a:rPr lang="en-US" dirty="0"/>
              <a:t>above, over, </a:t>
            </a:r>
            <a:r>
              <a:rPr lang="en-US" dirty="0" smtClean="0"/>
              <a:t>upon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 </a:t>
            </a:r>
            <a:r>
              <a:rPr lang="en-US" u="sng" dirty="0" smtClean="0"/>
              <a:t>epinephrine</a:t>
            </a:r>
            <a:r>
              <a:rPr lang="en-US" dirty="0" smtClean="0"/>
              <a:t> – drug used to open up airways in lungs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22" name="Picture 2" descr="https://www.epipen.com/-/media/images/epipen/yellowgreenlab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3796393" cy="4429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/>
              <a:t>Exo</a:t>
            </a:r>
            <a:r>
              <a:rPr lang="en-US" b="1" dirty="0"/>
              <a:t>-: </a:t>
            </a:r>
            <a:r>
              <a:rPr lang="en-US" dirty="0"/>
              <a:t>outside, </a:t>
            </a:r>
            <a:r>
              <a:rPr lang="en-US" dirty="0" smtClean="0"/>
              <a:t>outward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u="sng" dirty="0" err="1" smtClean="0"/>
              <a:t>Exocytosis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cell releases substances to</a:t>
            </a:r>
          </a:p>
          <a:p>
            <a:pPr>
              <a:buNone/>
            </a:pPr>
            <a:r>
              <a:rPr lang="en-US" dirty="0" smtClean="0"/>
              <a:t>the external environment</a:t>
            </a:r>
            <a:endParaRPr lang="en-US" dirty="0"/>
          </a:p>
        </p:txBody>
      </p:sp>
      <p:pic>
        <p:nvPicPr>
          <p:cNvPr id="14338" name="Picture 2" descr="https://sharepoint.cisat.jmu.edu/isat/klevicca/Web/ISAT350/cell%20signalling/exocytosis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810000" cy="42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480</Words>
  <Application>Microsoft Office PowerPoint</Application>
  <PresentationFormat>On-screen Show (4:3)</PresentationFormat>
  <Paragraphs>186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Medical terminology 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  <vt:lpstr>Medical Terminology</vt:lpstr>
    </vt:vector>
  </TitlesOfParts>
  <Company>LWHS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 </dc:title>
  <dc:creator>image</dc:creator>
  <cp:lastModifiedBy>bob</cp:lastModifiedBy>
  <cp:revision>14</cp:revision>
  <dcterms:created xsi:type="dcterms:W3CDTF">2014-08-21T18:21:11Z</dcterms:created>
  <dcterms:modified xsi:type="dcterms:W3CDTF">2015-08-20T19:45:09Z</dcterms:modified>
</cp:coreProperties>
</file>