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60" r:id="rId7"/>
    <p:sldId id="25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FE3777A-E5FA-436B-B3BB-8AA296AC6BD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774048B-9C07-4DF7-A074-2FB03DE3D1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science&amp;source=images&amp;cd=&amp;cad=rja&amp;docid=JUCQP-Ack0LHIM&amp;tbnid=M9LzFS8ZCxflyM:&amp;ved=0CAUQjRw&amp;url=http://www.conejo.k12.ca.us/whs/Departments/Science.aspx&amp;ei=JqObUfvPE66PyAGx_oC4Cw&amp;bvm=bv.46751780,d.aWc&amp;psig=AFQjCNF1TjuG0nOz89fz4aQnEzquFX4V8Q&amp;ust=1369240618955594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idea&amp;source=images&amp;cd=&amp;cad=rja&amp;docid=T1Xqo3wMKuTyHM&amp;tbnid=hxQWoxQiHgianM:&amp;ved=0CAUQjRw&amp;url=http://screenhog.com/blog/tag/send-me-an-idea/&amp;ei=0aSbUYCiNMjiyAHRhoDwDA&amp;bvm=bv.46751780,d.aWc&amp;psig=AFQjCNFx5n1D_HH8FsMbyskKWeKec5HLRg&amp;ust=136924115281261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google.com/url?sa=i&amp;rct=j&amp;q=science&amp;source=images&amp;cd=&amp;cad=rja&amp;docid=mnChkIfjw1N-UM&amp;tbnid=pOFVejMF7zUsqM:&amp;ved=0CAUQjRw&amp;url=http://teacherweb.com/CT/MaloneyMagnetSchool/MsLianIMendez-Clark/&amp;ei=1aKbUfC6NMTRyAHngoGgCw&amp;bvm=bv.46751780,d.aWc&amp;psig=AFQjCNF1TjuG0nOz89fz4aQnEzquFX4V8Q&amp;ust=136924061895559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scientific+inference&amp;source=images&amp;cd=&amp;cad=rja&amp;docid=gcIyuC7plMYIVM&amp;tbnid=TTnSz5eJaAhhdM:&amp;ved=0CAUQjRw&amp;url=http://www.drtomoconnor.com/3760/3760lect01.htm&amp;ei=jqWbUZO2AqWYyAGy-IHoCg&amp;bvm=bv.46751780,d.aWc&amp;psig=AFQjCNHLfUrWPViz7P3HSDJtfhIbL4k3Cw&amp;ust=1369241330985558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Science?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 there some way to explain the world around us?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Assume that all events in nature have </a:t>
            </a:r>
            <a:r>
              <a:rPr lang="en-US" u="sng" dirty="0" smtClean="0">
                <a:solidFill>
                  <a:srgbClr val="C00000"/>
                </a:solidFill>
              </a:rPr>
              <a:t>natural causes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Try to arrange a series of </a:t>
            </a:r>
            <a:r>
              <a:rPr lang="en-US" u="sng" dirty="0" smtClean="0">
                <a:solidFill>
                  <a:srgbClr val="C00000"/>
                </a:solidFill>
              </a:rPr>
              <a:t>observations and tests</a:t>
            </a:r>
            <a:r>
              <a:rPr lang="en-US" dirty="0" smtClean="0"/>
              <a:t> to learn what those causes are.</a:t>
            </a:r>
          </a:p>
          <a:p>
            <a:r>
              <a:rPr lang="en-US" dirty="0" smtClean="0"/>
              <a:t>This is science!</a:t>
            </a:r>
            <a:endParaRPr lang="en-US" dirty="0"/>
          </a:p>
        </p:txBody>
      </p:sp>
      <p:pic>
        <p:nvPicPr>
          <p:cNvPr id="2050" name="Picture 2" descr="http://www.conejo.k12.ca.us/Portals/49/Departments/Science/detroit20science20center-fu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76600"/>
            <a:ext cx="4181294" cy="25552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3744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81200"/>
            <a:ext cx="5980079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u="sng" dirty="0" smtClean="0">
                <a:solidFill>
                  <a:srgbClr val="C00000"/>
                </a:solidFill>
              </a:rPr>
              <a:t>understand</a:t>
            </a:r>
            <a:r>
              <a:rPr lang="en-US" dirty="0" smtClean="0"/>
              <a:t> the world around us.</a:t>
            </a:r>
          </a:p>
          <a:p>
            <a:endParaRPr lang="en-US" dirty="0" smtClean="0"/>
          </a:p>
          <a:p>
            <a:r>
              <a:rPr lang="en-US" u="sng" dirty="0" smtClean="0">
                <a:solidFill>
                  <a:srgbClr val="C00000"/>
                </a:solidFill>
              </a:rPr>
              <a:t>Investigate</a:t>
            </a:r>
            <a:r>
              <a:rPr lang="en-US" dirty="0" smtClean="0"/>
              <a:t> &amp; understand nature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Use explanations to make </a:t>
            </a:r>
            <a:r>
              <a:rPr lang="en-US" u="sng" dirty="0" smtClean="0">
                <a:solidFill>
                  <a:srgbClr val="C00000"/>
                </a:solidFill>
              </a:rPr>
              <a:t>useful predictions</a:t>
            </a:r>
          </a:p>
          <a:p>
            <a:endParaRPr lang="en-US" dirty="0" smtClean="0"/>
          </a:p>
          <a:p>
            <a:r>
              <a:rPr lang="en-US" dirty="0" smtClean="0"/>
              <a:t>Combines </a:t>
            </a:r>
            <a:r>
              <a:rPr lang="en-US" dirty="0"/>
              <a:t>what you </a:t>
            </a:r>
            <a:r>
              <a:rPr lang="en-US" u="sng" dirty="0">
                <a:solidFill>
                  <a:srgbClr val="C00000"/>
                </a:solidFill>
              </a:rPr>
              <a:t>already know </a:t>
            </a:r>
            <a:r>
              <a:rPr lang="en-US" dirty="0"/>
              <a:t>with </a:t>
            </a:r>
            <a:r>
              <a:rPr lang="en-US" u="sng" dirty="0">
                <a:solidFill>
                  <a:srgbClr val="C00000"/>
                </a:solidFill>
              </a:rPr>
              <a:t>new </a:t>
            </a:r>
            <a:r>
              <a:rPr lang="en-US" dirty="0"/>
              <a:t>observations to effectively </a:t>
            </a:r>
            <a:r>
              <a:rPr lang="en-US" u="sng" dirty="0">
                <a:solidFill>
                  <a:srgbClr val="C00000"/>
                </a:solidFill>
              </a:rPr>
              <a:t>solve problems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3078" name="Picture 6" descr="http://t2.gstatic.com/images?q=tbn:ANd9GcRqqRTU3fAVxu1oTbqKJbJXS0p6xCwRphadRpU6jRGpDDLPW0Fw5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86000"/>
            <a:ext cx="2240457" cy="3581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4112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vs. Pseudoscience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Science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Deals with </a:t>
            </a:r>
            <a:r>
              <a:rPr lang="en-US" u="sng" dirty="0" smtClean="0">
                <a:solidFill>
                  <a:srgbClr val="C00000"/>
                </a:solidFill>
              </a:rPr>
              <a:t>HOW</a:t>
            </a:r>
            <a:r>
              <a:rPr lang="en-US" dirty="0" smtClean="0"/>
              <a:t> the world is</a:t>
            </a:r>
          </a:p>
          <a:p>
            <a:r>
              <a:rPr lang="en-US" dirty="0" smtClean="0"/>
              <a:t>Seeks </a:t>
            </a:r>
            <a:r>
              <a:rPr lang="en-US" u="sng" dirty="0" smtClean="0">
                <a:solidFill>
                  <a:srgbClr val="C00000"/>
                </a:solidFill>
              </a:rPr>
              <a:t>explanation</a:t>
            </a:r>
            <a:r>
              <a:rPr lang="en-US" dirty="0" smtClean="0"/>
              <a:t> through observation, </a:t>
            </a:r>
            <a:r>
              <a:rPr lang="en-US" u="sng" dirty="0" smtClean="0">
                <a:solidFill>
                  <a:srgbClr val="C00000"/>
                </a:solidFill>
              </a:rPr>
              <a:t>evidence</a:t>
            </a:r>
            <a:r>
              <a:rPr lang="en-US" dirty="0" smtClean="0"/>
              <a:t>, or experimentation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Pseudoscience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methodology that is considered to be </a:t>
            </a:r>
            <a:r>
              <a:rPr lang="en-US" u="sng" dirty="0" smtClean="0">
                <a:solidFill>
                  <a:srgbClr val="C00000"/>
                </a:solidFill>
              </a:rPr>
              <a:t>without</a:t>
            </a:r>
            <a:r>
              <a:rPr lang="en-US" dirty="0" smtClean="0"/>
              <a:t> scientific foundation</a:t>
            </a:r>
          </a:p>
          <a:p>
            <a:r>
              <a:rPr lang="en-US" dirty="0" smtClean="0"/>
              <a:t>Deals with how people </a:t>
            </a:r>
            <a:r>
              <a:rPr lang="en-US" u="sng" dirty="0" smtClean="0">
                <a:solidFill>
                  <a:srgbClr val="C00000"/>
                </a:solidFill>
              </a:rPr>
              <a:t>WISH</a:t>
            </a:r>
            <a:r>
              <a:rPr lang="en-US" dirty="0" smtClean="0"/>
              <a:t> the world was, </a:t>
            </a:r>
            <a:r>
              <a:rPr lang="en-US" u="sng" dirty="0" smtClean="0">
                <a:solidFill>
                  <a:srgbClr val="C00000"/>
                </a:solidFill>
              </a:rPr>
              <a:t>BELIEVE</a:t>
            </a:r>
            <a:r>
              <a:rPr lang="en-US" dirty="0" smtClean="0"/>
              <a:t> to be true, or </a:t>
            </a:r>
            <a:r>
              <a:rPr lang="en-US" u="sng" dirty="0" smtClean="0">
                <a:solidFill>
                  <a:srgbClr val="C00000"/>
                </a:solidFill>
              </a:rPr>
              <a:t>WANT</a:t>
            </a:r>
            <a:r>
              <a:rPr lang="en-US" dirty="0" smtClean="0"/>
              <a:t> to be true</a:t>
            </a:r>
          </a:p>
          <a:p>
            <a:r>
              <a:rPr lang="en-US" dirty="0" smtClean="0"/>
              <a:t>Starts with answers which are often invulnerable to experimentation</a:t>
            </a:r>
          </a:p>
          <a:p>
            <a:r>
              <a:rPr lang="en-US" dirty="0" smtClean="0"/>
              <a:t>Skepticism is discouraged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5486399"/>
            <a:ext cx="449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Distinguishing science from “</a:t>
            </a:r>
            <a:r>
              <a:rPr lang="en-US" sz="2400" b="1" dirty="0" err="1" smtClean="0"/>
              <a:t>psuedoscience</a:t>
            </a:r>
            <a:r>
              <a:rPr lang="en-US" sz="2400" b="1" dirty="0" smtClean="0"/>
              <a:t>” involves the scientific method.</a:t>
            </a:r>
          </a:p>
        </p:txBody>
      </p:sp>
    </p:spTree>
    <p:extLst>
      <p:ext uri="{BB962C8B-B14F-4D97-AF65-F5344CB8AC3E}">
        <p14:creationId xmlns="" xmlns:p14="http://schemas.microsoft.com/office/powerpoint/2010/main" val="107885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Scientific Method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an </a:t>
            </a:r>
            <a:r>
              <a:rPr lang="en-US" u="sng" dirty="0" smtClean="0">
                <a:solidFill>
                  <a:srgbClr val="C00000"/>
                </a:solidFill>
              </a:rPr>
              <a:t>Observation</a:t>
            </a:r>
            <a:r>
              <a:rPr lang="en-US" dirty="0" smtClean="0"/>
              <a:t> and </a:t>
            </a:r>
            <a:r>
              <a:rPr lang="en-US" u="sng" dirty="0" smtClean="0">
                <a:solidFill>
                  <a:srgbClr val="C00000"/>
                </a:solidFill>
              </a:rPr>
              <a:t>State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Form a </a:t>
            </a:r>
            <a:r>
              <a:rPr lang="en-US" u="sng" dirty="0" smtClean="0">
                <a:solidFill>
                  <a:srgbClr val="C00000"/>
                </a:solidFill>
              </a:rPr>
              <a:t>Hypothesis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>
                <a:solidFill>
                  <a:srgbClr val="C00000"/>
                </a:solidFill>
              </a:rPr>
              <a:t>Test </a:t>
            </a:r>
            <a:r>
              <a:rPr lang="en-US" dirty="0" smtClean="0"/>
              <a:t>the Hypothesis with a </a:t>
            </a:r>
            <a:r>
              <a:rPr lang="en-US" u="sng" dirty="0" smtClean="0">
                <a:solidFill>
                  <a:srgbClr val="C00000"/>
                </a:solidFill>
              </a:rPr>
              <a:t>Controlled Experiment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>
                <a:solidFill>
                  <a:srgbClr val="C00000"/>
                </a:solidFill>
              </a:rPr>
              <a:t>Record </a:t>
            </a:r>
            <a:r>
              <a:rPr lang="en-US" dirty="0" smtClean="0"/>
              <a:t>and </a:t>
            </a:r>
            <a:r>
              <a:rPr lang="en-US" u="sng" dirty="0" smtClean="0">
                <a:solidFill>
                  <a:srgbClr val="C00000"/>
                </a:solidFill>
              </a:rPr>
              <a:t>Analyze</a:t>
            </a:r>
            <a:r>
              <a:rPr lang="en-US" dirty="0" smtClean="0"/>
              <a:t> Data – Tables and Graphs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Draw a </a:t>
            </a:r>
            <a:r>
              <a:rPr lang="en-US" u="sng" dirty="0" smtClean="0">
                <a:solidFill>
                  <a:srgbClr val="C00000"/>
                </a:solidFill>
              </a:rPr>
              <a:t>Conclusion.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Does it end here???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u="sng" dirty="0" smtClean="0">
                <a:solidFill>
                  <a:srgbClr val="C00000"/>
                </a:solidFill>
              </a:rPr>
              <a:t>Retest/ Repeat 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u="sng" dirty="0" smtClean="0">
                <a:solidFill>
                  <a:srgbClr val="C00000"/>
                </a:solidFill>
              </a:rPr>
              <a:t>Make any changes</a:t>
            </a:r>
          </a:p>
        </p:txBody>
      </p:sp>
      <p:pic>
        <p:nvPicPr>
          <p:cNvPr id="1026" name="Picture 2" descr="http://teacherweb.com/CT/MaloneyMagnetSchool/MsLianIMendez-Clark/638892_orig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331" y="3847011"/>
            <a:ext cx="4791075" cy="2781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9264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 vs. inference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4191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Uses one or more of the fives </a:t>
            </a:r>
            <a:r>
              <a:rPr lang="en-US" u="sng" dirty="0" smtClean="0">
                <a:solidFill>
                  <a:srgbClr val="C00000"/>
                </a:solidFill>
              </a:rPr>
              <a:t>senses</a:t>
            </a:r>
            <a:r>
              <a:rPr lang="en-US" dirty="0" smtClean="0"/>
              <a:t> to gather information.</a:t>
            </a:r>
          </a:p>
          <a:p>
            <a:r>
              <a:rPr lang="en-US" dirty="0" smtClean="0"/>
              <a:t>Two Types:</a:t>
            </a:r>
          </a:p>
          <a:p>
            <a:pPr marL="571500" indent="-457200">
              <a:buFont typeface="+mj-lt"/>
              <a:buAutoNum type="arabicPeriod"/>
            </a:pPr>
            <a:r>
              <a:rPr lang="en-US" u="sng" dirty="0" smtClean="0">
                <a:solidFill>
                  <a:srgbClr val="C00000"/>
                </a:solidFill>
              </a:rPr>
              <a:t>Quantitative</a:t>
            </a:r>
            <a:r>
              <a:rPr lang="en-US" dirty="0" smtClean="0"/>
              <a:t> – involves numbers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Mass, volume, distance </a:t>
            </a:r>
            <a:r>
              <a:rPr lang="en-US" dirty="0" smtClean="0"/>
              <a:t>(often made with the use of tools)</a:t>
            </a:r>
          </a:p>
          <a:p>
            <a:pPr marL="571500" indent="-457200">
              <a:buFont typeface="+mj-lt"/>
              <a:buAutoNum type="arabicPeriod"/>
            </a:pPr>
            <a:r>
              <a:rPr lang="en-US" u="sng" dirty="0" smtClean="0">
                <a:solidFill>
                  <a:srgbClr val="C00000"/>
                </a:solidFill>
              </a:rPr>
              <a:t>Qualitative</a:t>
            </a:r>
            <a:r>
              <a:rPr lang="en-US" dirty="0" smtClean="0"/>
              <a:t> – descriptions that do not use numbers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sounds, texture, colors, tastes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Inferences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4114800"/>
          </a:xfrm>
        </p:spPr>
        <p:txBody>
          <a:bodyPr/>
          <a:lstStyle/>
          <a:p>
            <a:r>
              <a:rPr lang="en-US" dirty="0" smtClean="0"/>
              <a:t>Making a </a:t>
            </a:r>
            <a:r>
              <a:rPr lang="en-US" u="sng" dirty="0" smtClean="0">
                <a:solidFill>
                  <a:srgbClr val="C00000"/>
                </a:solidFill>
              </a:rPr>
              <a:t>guess</a:t>
            </a:r>
            <a:r>
              <a:rPr lang="en-US" dirty="0" smtClean="0"/>
              <a:t> or </a:t>
            </a:r>
            <a:r>
              <a:rPr lang="en-US" u="sng" dirty="0" smtClean="0">
                <a:solidFill>
                  <a:srgbClr val="C00000"/>
                </a:solidFill>
              </a:rPr>
              <a:t>prediction</a:t>
            </a:r>
            <a:r>
              <a:rPr lang="en-US" dirty="0" smtClean="0"/>
              <a:t> based on what you </a:t>
            </a:r>
            <a:r>
              <a:rPr lang="en-US" u="sng" dirty="0" smtClean="0">
                <a:solidFill>
                  <a:srgbClr val="C00000"/>
                </a:solidFill>
              </a:rPr>
              <a:t>observed.</a:t>
            </a:r>
          </a:p>
          <a:p>
            <a:r>
              <a:rPr lang="en-US" dirty="0" smtClean="0"/>
              <a:t>Example:</a:t>
            </a:r>
          </a:p>
          <a:p>
            <a:pPr marL="114300" indent="0">
              <a:buNone/>
            </a:pPr>
            <a:r>
              <a:rPr lang="en-US" dirty="0" smtClean="0"/>
              <a:t>Observation – The ball is orange.</a:t>
            </a:r>
          </a:p>
          <a:p>
            <a:pPr marL="114300" indent="0">
              <a:buNone/>
            </a:pPr>
            <a:r>
              <a:rPr lang="en-US" dirty="0" smtClean="0"/>
              <a:t>Inference – </a:t>
            </a:r>
            <a:r>
              <a:rPr lang="en-US" dirty="0" smtClean="0">
                <a:solidFill>
                  <a:srgbClr val="C00000"/>
                </a:solidFill>
              </a:rPr>
              <a:t>It must be a basketball.</a:t>
            </a:r>
          </a:p>
        </p:txBody>
      </p:sp>
    </p:spTree>
    <p:extLst>
      <p:ext uri="{BB962C8B-B14F-4D97-AF65-F5344CB8AC3E}">
        <p14:creationId xmlns="" xmlns:p14="http://schemas.microsoft.com/office/powerpoint/2010/main" val="67788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uiExpand="1" build="p"/>
      <p:bldP spid="7" grpId="0" build="p"/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 vs. Law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4114800"/>
          </a:xfrm>
        </p:spPr>
        <p:txBody>
          <a:bodyPr/>
          <a:lstStyle/>
          <a:p>
            <a:r>
              <a:rPr lang="en-US" dirty="0" smtClean="0"/>
              <a:t>An observation that has been </a:t>
            </a:r>
            <a:r>
              <a:rPr lang="en-US" u="sng" dirty="0" smtClean="0">
                <a:solidFill>
                  <a:srgbClr val="C00000"/>
                </a:solidFill>
              </a:rPr>
              <a:t>repeatedly confirmed</a:t>
            </a:r>
          </a:p>
          <a:p>
            <a:endParaRPr lang="en-US" dirty="0"/>
          </a:p>
          <a:p>
            <a:r>
              <a:rPr lang="en-US" dirty="0" smtClean="0"/>
              <a:t>Example: </a:t>
            </a:r>
            <a:r>
              <a:rPr lang="en-US" dirty="0" smtClean="0">
                <a:solidFill>
                  <a:srgbClr val="C00000"/>
                </a:solidFill>
              </a:rPr>
              <a:t>the American flag is red, white, and blue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Law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4191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descriptive </a:t>
            </a:r>
            <a:r>
              <a:rPr lang="en-US" u="sng" dirty="0" smtClean="0">
                <a:solidFill>
                  <a:srgbClr val="C00000"/>
                </a:solidFill>
              </a:rPr>
              <a:t>generalization</a:t>
            </a:r>
            <a:r>
              <a:rPr lang="en-US" dirty="0" smtClean="0"/>
              <a:t> about how some aspect of the natural world behaves under stated circumstances</a:t>
            </a:r>
          </a:p>
          <a:p>
            <a:endParaRPr lang="en-US" dirty="0"/>
          </a:p>
          <a:p>
            <a:r>
              <a:rPr lang="en-US" dirty="0" smtClean="0"/>
              <a:t>Example: </a:t>
            </a:r>
            <a:r>
              <a:rPr lang="en-US" dirty="0" smtClean="0">
                <a:solidFill>
                  <a:srgbClr val="C00000"/>
                </a:solidFill>
              </a:rPr>
              <a:t>The orbit of every planet is an ellipse with the Sun at one of the two foci.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dirty="0" err="1" smtClean="0">
                <a:solidFill>
                  <a:srgbClr val="C00000"/>
                </a:solidFill>
              </a:rPr>
              <a:t>Kepler’s</a:t>
            </a:r>
            <a:r>
              <a:rPr lang="en-US" dirty="0" smtClean="0">
                <a:solidFill>
                  <a:srgbClr val="C00000"/>
                </a:solidFill>
              </a:rPr>
              <a:t> 1</a:t>
            </a:r>
            <a:r>
              <a:rPr lang="en-US" baseline="30000" dirty="0" smtClean="0">
                <a:solidFill>
                  <a:srgbClr val="C00000"/>
                </a:solidFill>
              </a:rPr>
              <a:t>st</a:t>
            </a:r>
            <a:r>
              <a:rPr lang="en-US" dirty="0" smtClean="0">
                <a:solidFill>
                  <a:srgbClr val="C00000"/>
                </a:solidFill>
              </a:rPr>
              <a:t> Law)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171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 vs. Theory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Hypothesis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C00000"/>
                </a:solidFill>
              </a:rPr>
              <a:t>Educated guess </a:t>
            </a:r>
            <a:r>
              <a:rPr lang="en-US" dirty="0" smtClean="0"/>
              <a:t>to answer a question or </a:t>
            </a:r>
            <a:r>
              <a:rPr lang="en-US" u="sng" dirty="0" smtClean="0">
                <a:solidFill>
                  <a:srgbClr val="C00000"/>
                </a:solidFill>
              </a:rPr>
              <a:t>solve a problem</a:t>
            </a:r>
          </a:p>
          <a:p>
            <a:endParaRPr lang="en-US" u="sng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Must be </a:t>
            </a:r>
            <a:r>
              <a:rPr lang="en-US" u="sng" dirty="0" smtClean="0">
                <a:solidFill>
                  <a:srgbClr val="C00000"/>
                </a:solidFill>
              </a:rPr>
              <a:t>testable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Theory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4191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set of </a:t>
            </a:r>
            <a:r>
              <a:rPr lang="en-US" u="sng" dirty="0" smtClean="0">
                <a:solidFill>
                  <a:srgbClr val="C00000"/>
                </a:solidFill>
              </a:rPr>
              <a:t>universal statements </a:t>
            </a:r>
            <a:r>
              <a:rPr lang="en-US" dirty="0" smtClean="0"/>
              <a:t>that explain the natural world</a:t>
            </a:r>
          </a:p>
          <a:p>
            <a:r>
              <a:rPr lang="en-US" dirty="0" smtClean="0"/>
              <a:t>Well substantiated</a:t>
            </a:r>
          </a:p>
          <a:p>
            <a:r>
              <a:rPr lang="en-US" dirty="0" smtClean="0"/>
              <a:t>Based on evidence</a:t>
            </a:r>
          </a:p>
          <a:p>
            <a:r>
              <a:rPr lang="en-US" dirty="0" smtClean="0"/>
              <a:t>Explain a </a:t>
            </a:r>
            <a:r>
              <a:rPr lang="en-US" u="sng" dirty="0" smtClean="0">
                <a:solidFill>
                  <a:srgbClr val="C00000"/>
                </a:solidFill>
              </a:rPr>
              <a:t>wide variety </a:t>
            </a:r>
            <a:r>
              <a:rPr lang="en-US" dirty="0" smtClean="0"/>
              <a:t>of phenomena</a:t>
            </a:r>
          </a:p>
          <a:p>
            <a:r>
              <a:rPr lang="en-US" dirty="0" smtClean="0"/>
              <a:t>Not used to find the “truth,” but to explain</a:t>
            </a:r>
          </a:p>
          <a:p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atomic theory, cell theory, theory of gravity, theory of evolution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104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drtomoconnor.com/images/diagrams/scientificmetho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768" y="228600"/>
            <a:ext cx="4688586" cy="6400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9089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218</TotalTime>
  <Words>411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Apothecary</vt:lpstr>
      <vt:lpstr>What is Science?</vt:lpstr>
      <vt:lpstr>Goals of Science</vt:lpstr>
      <vt:lpstr>Science vs. Pseudoscience</vt:lpstr>
      <vt:lpstr>The Scientific Method</vt:lpstr>
      <vt:lpstr>Observation vs. inference</vt:lpstr>
      <vt:lpstr>Fact vs. Law</vt:lpstr>
      <vt:lpstr>Hypothesis vs. Theory</vt:lpstr>
      <vt:lpstr>Slide 8</vt:lpstr>
    </vt:vector>
  </TitlesOfParts>
  <Company>LWHS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Science?</dc:title>
  <dc:creator>LWHS</dc:creator>
  <cp:lastModifiedBy>Owner</cp:lastModifiedBy>
  <cp:revision>14</cp:revision>
  <dcterms:created xsi:type="dcterms:W3CDTF">2013-05-21T13:32:14Z</dcterms:created>
  <dcterms:modified xsi:type="dcterms:W3CDTF">2015-08-24T01:29:14Z</dcterms:modified>
</cp:coreProperties>
</file>