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6F12E-A692-45A1-BE14-A6558B9DCCE2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1DDB3-C74B-4088-88C6-31E285F5BF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F9575-60B2-43BB-ABF6-B51EC7E47E7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F9575-60B2-43BB-ABF6-B51EC7E47E7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F9575-60B2-43BB-ABF6-B51EC7E47E7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F9575-60B2-43BB-ABF6-B51EC7E47E7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F9575-60B2-43BB-ABF6-B51EC7E47E7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F9575-60B2-43BB-ABF6-B51EC7E47E7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F9575-60B2-43BB-ABF6-B51EC7E47E7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F9575-60B2-43BB-ABF6-B51EC7E47E7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F9575-60B2-43BB-ABF6-B51EC7E47E7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F9575-60B2-43BB-ABF6-B51EC7E47E7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F9575-60B2-43BB-ABF6-B51EC7E47E7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F9575-60B2-43BB-ABF6-B51EC7E47E7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F9575-60B2-43BB-ABF6-B51EC7E47E7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F9575-60B2-43BB-ABF6-B51EC7E47E7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F9575-60B2-43BB-ABF6-B51EC7E47E7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F9575-60B2-43BB-ABF6-B51EC7E47E7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F9575-60B2-43BB-ABF6-B51EC7E47E7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F9575-60B2-43BB-ABF6-B51EC7E47E7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F9575-60B2-43BB-ABF6-B51EC7E47E7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F9575-60B2-43BB-ABF6-B51EC7E47E7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F9575-60B2-43BB-ABF6-B51EC7E47E7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F9575-60B2-43BB-ABF6-B51EC7E47E7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F9575-60B2-43BB-ABF6-B51EC7E47E7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F9575-60B2-43BB-ABF6-B51EC7E47E7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F9575-60B2-43BB-ABF6-B51EC7E47E7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F9575-60B2-43BB-ABF6-B51EC7E47E7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CFDF-10A8-4A8F-8789-0C4D4491B5EF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8BE4-B558-4F71-91CA-CD6ED2A8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CFDF-10A8-4A8F-8789-0C4D4491B5EF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8BE4-B558-4F71-91CA-CD6ED2A8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CFDF-10A8-4A8F-8789-0C4D4491B5EF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8BE4-B558-4F71-91CA-CD6ED2A8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CFDF-10A8-4A8F-8789-0C4D4491B5EF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8BE4-B558-4F71-91CA-CD6ED2A8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CFDF-10A8-4A8F-8789-0C4D4491B5EF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8BE4-B558-4F71-91CA-CD6ED2A8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CFDF-10A8-4A8F-8789-0C4D4491B5EF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8BE4-B558-4F71-91CA-CD6ED2A8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CFDF-10A8-4A8F-8789-0C4D4491B5EF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8BE4-B558-4F71-91CA-CD6ED2A8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CFDF-10A8-4A8F-8789-0C4D4491B5EF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8BE4-B558-4F71-91CA-CD6ED2A8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CFDF-10A8-4A8F-8789-0C4D4491B5EF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8BE4-B558-4F71-91CA-CD6ED2A8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CFDF-10A8-4A8F-8789-0C4D4491B5EF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8BE4-B558-4F71-91CA-CD6ED2A8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CFDF-10A8-4A8F-8789-0C4D4491B5EF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8BE4-B558-4F71-91CA-CD6ED2A8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9CFDF-10A8-4A8F-8789-0C4D4491B5EF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C8BE4-B558-4F71-91CA-CD6ED2A835F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746375"/>
          </a:xfrm>
        </p:spPr>
        <p:txBody>
          <a:bodyPr>
            <a:normAutofit fontScale="90000"/>
          </a:bodyPr>
          <a:lstStyle/>
          <a:p>
            <a:r>
              <a:rPr lang="en-US" sz="6700" b="1" dirty="0" smtClean="0"/>
              <a:t>Axial Skeleton</a:t>
            </a:r>
            <a:br>
              <a:rPr lang="en-US" sz="6700" b="1" dirty="0" smtClean="0"/>
            </a:br>
            <a:r>
              <a:rPr lang="en-US" sz="6700" b="1" dirty="0" smtClean="0"/>
              <a:t>Vertebral Column</a:t>
            </a:r>
            <a:br>
              <a:rPr lang="en-US" sz="6700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composed of 26 bones of the 80 total that make up the Axial Skeleton</a:t>
            </a:r>
            <a:br>
              <a:rPr lang="en-US" b="1" dirty="0" smtClean="0"/>
            </a:b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Types of Vertebrae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Cervical</a:t>
            </a:r>
          </a:p>
          <a:p>
            <a:pPr marL="0" indent="0" algn="ctr">
              <a:buNone/>
            </a:pPr>
            <a:endParaRPr lang="en-US" dirty="0" smtClean="0"/>
          </a:p>
          <a:p>
            <a:pPr algn="ctr"/>
            <a:r>
              <a:rPr lang="en-US" dirty="0" smtClean="0"/>
              <a:t>Thoracic</a:t>
            </a:r>
          </a:p>
          <a:p>
            <a:pPr marL="0" indent="0" algn="ctr">
              <a:buNone/>
            </a:pPr>
            <a:endParaRPr lang="en-US" dirty="0" smtClean="0"/>
          </a:p>
          <a:p>
            <a:pPr algn="ctr"/>
            <a:r>
              <a:rPr lang="en-US" dirty="0" smtClean="0"/>
              <a:t>Lumbar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7-16bCervicalVert_UN.jpg"/>
          <p:cNvPicPr>
            <a:picLocks noChangeAspect="1"/>
          </p:cNvPicPr>
          <p:nvPr/>
        </p:nvPicPr>
        <p:blipFill>
          <a:blip r:embed="rId3" cstate="print"/>
          <a:srcRect l="17157" t="26342" b="14513"/>
          <a:stretch>
            <a:fillRect/>
          </a:stretch>
        </p:blipFill>
        <p:spPr>
          <a:xfrm>
            <a:off x="5181600" y="4413504"/>
            <a:ext cx="3670058" cy="2139696"/>
          </a:xfrm>
          <a:prstGeom prst="rect">
            <a:avLst/>
          </a:prstGeom>
        </p:spPr>
      </p:pic>
      <p:pic>
        <p:nvPicPr>
          <p:cNvPr id="5" name="Picture 4" descr="07-16aCervicalVert_UN.jpg"/>
          <p:cNvPicPr>
            <a:picLocks noChangeAspect="1"/>
          </p:cNvPicPr>
          <p:nvPr/>
        </p:nvPicPr>
        <p:blipFill>
          <a:blip r:embed="rId4" cstate="print"/>
          <a:srcRect t="27837" r="27816" b="14293"/>
          <a:stretch>
            <a:fillRect/>
          </a:stretch>
        </p:blipFill>
        <p:spPr>
          <a:xfrm>
            <a:off x="5105400" y="685800"/>
            <a:ext cx="3707508" cy="21420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Atlas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cervical Vertebrae - C</a:t>
            </a:r>
            <a:r>
              <a:rPr lang="en-US" baseline="-25000" dirty="0" smtClean="0"/>
              <a:t>1</a:t>
            </a:r>
            <a:endParaRPr lang="en-US" dirty="0" smtClean="0"/>
          </a:p>
          <a:p>
            <a:r>
              <a:rPr lang="en-US" dirty="0" smtClean="0"/>
              <a:t>Supports the head</a:t>
            </a:r>
          </a:p>
          <a:p>
            <a:r>
              <a:rPr lang="en-US" dirty="0" smtClean="0"/>
              <a:t>Named for mythological Atlas who supported the world on his shoulders</a:t>
            </a:r>
          </a:p>
          <a:p>
            <a:r>
              <a:rPr lang="en-US" dirty="0" smtClean="0"/>
              <a:t>Ring of bone</a:t>
            </a:r>
          </a:p>
          <a:p>
            <a:r>
              <a:rPr lang="en-US" dirty="0" smtClean="0"/>
              <a:t>No body or </a:t>
            </a:r>
            <a:r>
              <a:rPr lang="en-US" dirty="0" err="1" smtClean="0"/>
              <a:t>spinous</a:t>
            </a:r>
            <a:r>
              <a:rPr lang="en-US" dirty="0" smtClean="0"/>
              <a:t> process</a:t>
            </a:r>
          </a:p>
          <a:p>
            <a:r>
              <a:rPr lang="en-US" dirty="0" smtClean="0"/>
              <a:t>Allows for “Yes” motion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7-16cCervicalVert_UN.jpg"/>
          <p:cNvPicPr>
            <a:picLocks noChangeAspect="1"/>
          </p:cNvPicPr>
          <p:nvPr/>
        </p:nvPicPr>
        <p:blipFill>
          <a:blip r:embed="rId3" cstate="print"/>
          <a:srcRect l="20790" t="23810" r="21764" b="15476"/>
          <a:stretch>
            <a:fillRect/>
          </a:stretch>
        </p:blipFill>
        <p:spPr>
          <a:xfrm>
            <a:off x="5562600" y="152400"/>
            <a:ext cx="3276600" cy="28323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Axis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cervical Vertebrae – C</a:t>
            </a:r>
            <a:r>
              <a:rPr lang="en-US" baseline="-25000" dirty="0" smtClean="0"/>
              <a:t>2</a:t>
            </a:r>
            <a:endParaRPr lang="en-US" dirty="0" smtClean="0"/>
          </a:p>
          <a:p>
            <a:r>
              <a:rPr lang="en-US" dirty="0" smtClean="0"/>
              <a:t>Has body and </a:t>
            </a:r>
            <a:r>
              <a:rPr lang="en-US" dirty="0" err="1" smtClean="0"/>
              <a:t>spinous</a:t>
            </a:r>
            <a:r>
              <a:rPr lang="en-US" dirty="0" smtClean="0"/>
              <a:t> process</a:t>
            </a:r>
          </a:p>
          <a:p>
            <a:r>
              <a:rPr lang="en-US" dirty="0" smtClean="0"/>
              <a:t>Has a dens (</a:t>
            </a:r>
            <a:r>
              <a:rPr lang="en-US" dirty="0" err="1" smtClean="0"/>
              <a:t>odontoid</a:t>
            </a:r>
            <a:r>
              <a:rPr lang="en-US" dirty="0" smtClean="0"/>
              <a:t> process)</a:t>
            </a:r>
          </a:p>
          <a:p>
            <a:pPr lvl="1"/>
            <a:r>
              <a:rPr lang="en-US" dirty="0" smtClean="0"/>
              <a:t>Missing body of the atlas which fuses during development</a:t>
            </a:r>
          </a:p>
          <a:p>
            <a:r>
              <a:rPr lang="en-US" dirty="0" smtClean="0"/>
              <a:t>Dens is a pivot that the atlas can rotate around allowing for “No” motion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Sacrum</a:t>
            </a:r>
            <a:endParaRPr lang="en-US" b="1" dirty="0"/>
          </a:p>
        </p:txBody>
      </p:sp>
      <p:pic>
        <p:nvPicPr>
          <p:cNvPr id="4" name="Content Placeholder 3" descr="07-18SacrumCocc_U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52605" t="8418" r="10303" b="10768"/>
          <a:stretch>
            <a:fillRect/>
          </a:stretch>
        </p:blipFill>
        <p:spPr>
          <a:xfrm>
            <a:off x="6019800" y="1600200"/>
            <a:ext cx="2743200" cy="3657600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048000" y="1600200"/>
            <a:ext cx="3124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5 fused bones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Triangular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Shapes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posterior wall of the pelvis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07-18SacrumCocc_UN.jpg"/>
          <p:cNvPicPr>
            <a:picLocks noChangeAspect="1"/>
          </p:cNvPicPr>
          <p:nvPr/>
        </p:nvPicPr>
        <p:blipFill>
          <a:blip r:embed="rId3" cstate="print"/>
          <a:srcRect l="11271" t="10745" r="50834" b="12199"/>
          <a:stretch>
            <a:fillRect/>
          </a:stretch>
        </p:blipFill>
        <p:spPr>
          <a:xfrm>
            <a:off x="228600" y="1752600"/>
            <a:ext cx="2829464" cy="3657600"/>
          </a:xfrm>
          <a:prstGeom prst="rect">
            <a:avLst/>
          </a:prstGeom>
        </p:spPr>
      </p:pic>
      <p:sp>
        <p:nvSpPr>
          <p:cNvPr id="3" name="Right Brace 2"/>
          <p:cNvSpPr/>
          <p:nvPr/>
        </p:nvSpPr>
        <p:spPr>
          <a:xfrm flipH="1">
            <a:off x="5934997" y="1729248"/>
            <a:ext cx="228600" cy="2667000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7-18SacrumCocc_UN.jpg"/>
          <p:cNvPicPr>
            <a:picLocks noChangeAspect="1"/>
          </p:cNvPicPr>
          <p:nvPr/>
        </p:nvPicPr>
        <p:blipFill>
          <a:blip r:embed="rId3" cstate="print"/>
          <a:srcRect l="11271" t="10745" r="50834" b="12199"/>
          <a:stretch>
            <a:fillRect/>
          </a:stretch>
        </p:blipFill>
        <p:spPr>
          <a:xfrm>
            <a:off x="228600" y="1752600"/>
            <a:ext cx="2829464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Coccyx</a:t>
            </a:r>
            <a:endParaRPr lang="en-US" b="1" dirty="0"/>
          </a:p>
        </p:txBody>
      </p:sp>
      <p:pic>
        <p:nvPicPr>
          <p:cNvPr id="5" name="Content Placeholder 3" descr="07-18SacrumCocc_UN.jpg"/>
          <p:cNvPicPr>
            <a:picLocks noChangeAspect="1"/>
          </p:cNvPicPr>
          <p:nvPr/>
        </p:nvPicPr>
        <p:blipFill>
          <a:blip r:embed="rId3" cstate="print"/>
          <a:srcRect l="52605" t="8418" r="10303" b="10768"/>
          <a:stretch>
            <a:fillRect/>
          </a:stretch>
        </p:blipFill>
        <p:spPr>
          <a:xfrm>
            <a:off x="6019800" y="1600200"/>
            <a:ext cx="2743200" cy="36576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95600" y="1600200"/>
            <a:ext cx="3429000" cy="4525963"/>
          </a:xfrm>
        </p:spPr>
        <p:txBody>
          <a:bodyPr/>
          <a:lstStyle/>
          <a:p>
            <a:r>
              <a:rPr lang="en-US" dirty="0" smtClean="0"/>
              <a:t>Tailbone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4 Fused bones (3-5)</a:t>
            </a:r>
          </a:p>
          <a:p>
            <a:endParaRPr lang="en-US" dirty="0" smtClean="0"/>
          </a:p>
          <a:p>
            <a:r>
              <a:rPr lang="en-US" dirty="0" smtClean="0"/>
              <a:t>Slight support of pelvic organs</a:t>
            </a:r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 flipH="1">
            <a:off x="6629400" y="4295468"/>
            <a:ext cx="228600" cy="886132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Body (Centrum)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Disc-shape; weight bearing (anterior) region</a:t>
            </a:r>
            <a:endParaRPr lang="en-US" sz="2800" dirty="0"/>
          </a:p>
        </p:txBody>
      </p:sp>
      <p:pic>
        <p:nvPicPr>
          <p:cNvPr id="5" name="Picture 4" descr="07-15Vertebra_LE.jpg"/>
          <p:cNvPicPr>
            <a:picLocks noChangeAspect="1"/>
          </p:cNvPicPr>
          <p:nvPr/>
        </p:nvPicPr>
        <p:blipFill>
          <a:blip r:embed="rId3" cstate="print"/>
          <a:srcRect l="23082" t="8333" r="10087" b="15476"/>
          <a:stretch>
            <a:fillRect/>
          </a:stretch>
        </p:blipFill>
        <p:spPr>
          <a:xfrm>
            <a:off x="3505200" y="2082800"/>
            <a:ext cx="5029200" cy="447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10400" y="60198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Body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7-15Vertebra_LE.jpg"/>
          <p:cNvPicPr>
            <a:picLocks noChangeAspect="1"/>
          </p:cNvPicPr>
          <p:nvPr/>
        </p:nvPicPr>
        <p:blipFill>
          <a:blip r:embed="rId3" cstate="print"/>
          <a:srcRect l="23082" t="8333" r="10087" b="15476"/>
          <a:stretch>
            <a:fillRect/>
          </a:stretch>
        </p:blipFill>
        <p:spPr>
          <a:xfrm>
            <a:off x="3505200" y="2082800"/>
            <a:ext cx="5029200" cy="447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Pedicle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25908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“little feet”</a:t>
            </a:r>
          </a:p>
          <a:p>
            <a:r>
              <a:rPr lang="en-US" sz="2800" dirty="0" smtClean="0"/>
              <a:t>Short bony pillars</a:t>
            </a:r>
          </a:p>
          <a:p>
            <a:r>
              <a:rPr lang="en-US" sz="2800" dirty="0" smtClean="0"/>
              <a:t>Project </a:t>
            </a:r>
            <a:r>
              <a:rPr lang="en-US" sz="2800" dirty="0" err="1" smtClean="0"/>
              <a:t>posteriorly</a:t>
            </a:r>
            <a:r>
              <a:rPr lang="en-US" sz="2800" dirty="0" smtClean="0"/>
              <a:t> from body</a:t>
            </a:r>
          </a:p>
          <a:p>
            <a:r>
              <a:rPr lang="en-US" sz="2800" dirty="0" smtClean="0"/>
              <a:t>Forms sides of arch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4992469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Pedicle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Lamina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1981200" cy="3810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Flattened plates</a:t>
            </a:r>
          </a:p>
          <a:p>
            <a:endParaRPr lang="en-US" sz="2800" dirty="0" smtClean="0"/>
          </a:p>
          <a:p>
            <a:r>
              <a:rPr lang="en-US" sz="2800" dirty="0" smtClean="0"/>
              <a:t>Join to form the posterior portion of the arch</a:t>
            </a:r>
            <a:endParaRPr lang="en-US" sz="2800" dirty="0"/>
          </a:p>
        </p:txBody>
      </p:sp>
      <p:pic>
        <p:nvPicPr>
          <p:cNvPr id="4" name="Picture 3" descr="07-15Vertebra_LE.jpg"/>
          <p:cNvPicPr>
            <a:picLocks noChangeAspect="1"/>
          </p:cNvPicPr>
          <p:nvPr/>
        </p:nvPicPr>
        <p:blipFill>
          <a:blip r:embed="rId3" cstate="print"/>
          <a:srcRect l="23082" t="8333" r="10087" b="15476"/>
          <a:stretch>
            <a:fillRect/>
          </a:stretch>
        </p:blipFill>
        <p:spPr>
          <a:xfrm>
            <a:off x="3505200" y="2082800"/>
            <a:ext cx="5029200" cy="447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400" y="2477869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Lamina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Vertebral Arch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2743200" cy="457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Extends </a:t>
            </a:r>
            <a:r>
              <a:rPr lang="en-US" sz="2800" dirty="0" err="1" smtClean="0"/>
              <a:t>posteriorly</a:t>
            </a:r>
            <a:r>
              <a:rPr lang="en-US" sz="2800" dirty="0" smtClean="0"/>
              <a:t> from the body </a:t>
            </a:r>
          </a:p>
          <a:p>
            <a:r>
              <a:rPr lang="en-US" sz="2800" dirty="0" smtClean="0"/>
              <a:t>Made up of the pedicle and </a:t>
            </a:r>
            <a:r>
              <a:rPr lang="en-US" sz="2800" dirty="0" err="1" smtClean="0"/>
              <a:t>laminae</a:t>
            </a:r>
            <a:endParaRPr lang="en-US" sz="2800" dirty="0" smtClean="0"/>
          </a:p>
          <a:p>
            <a:r>
              <a:rPr lang="en-US" sz="2800" dirty="0" smtClean="0"/>
              <a:t>Body and arch enclose the vertebral foramen</a:t>
            </a:r>
            <a:endParaRPr lang="en-US" sz="2800" dirty="0"/>
          </a:p>
        </p:txBody>
      </p:sp>
      <p:pic>
        <p:nvPicPr>
          <p:cNvPr id="4" name="Picture 3" descr="07-15Vertebra_LE.jpg"/>
          <p:cNvPicPr>
            <a:picLocks noChangeAspect="1"/>
          </p:cNvPicPr>
          <p:nvPr/>
        </p:nvPicPr>
        <p:blipFill>
          <a:blip r:embed="rId3" cstate="print"/>
          <a:srcRect l="23082" t="8333" r="10087" b="15476"/>
          <a:stretch>
            <a:fillRect/>
          </a:stretch>
        </p:blipFill>
        <p:spPr>
          <a:xfrm>
            <a:off x="3505200" y="2082800"/>
            <a:ext cx="5029200" cy="447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34200" y="12192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Vertebral Arch</a:t>
            </a:r>
            <a:endParaRPr lang="en-US" b="1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077200" y="2286000"/>
            <a:ext cx="0" cy="228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Vertebral Foramen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2286000" cy="4191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Formed from the vertebral arch and body</a:t>
            </a:r>
          </a:p>
          <a:p>
            <a:endParaRPr lang="en-US" sz="2800" dirty="0" smtClean="0"/>
          </a:p>
          <a:p>
            <a:r>
              <a:rPr lang="en-US" sz="2800" dirty="0" smtClean="0"/>
              <a:t>Contains the spinal cord</a:t>
            </a:r>
            <a:endParaRPr lang="en-US" sz="2800" dirty="0"/>
          </a:p>
        </p:txBody>
      </p:sp>
      <p:pic>
        <p:nvPicPr>
          <p:cNvPr id="4" name="Picture 3" descr="07-15Vertebra_LE.jpg"/>
          <p:cNvPicPr>
            <a:picLocks noChangeAspect="1"/>
          </p:cNvPicPr>
          <p:nvPr/>
        </p:nvPicPr>
        <p:blipFill>
          <a:blip r:embed="rId3" cstate="print"/>
          <a:srcRect l="23082" t="8333" r="10087" b="15476"/>
          <a:stretch>
            <a:fillRect/>
          </a:stretch>
        </p:blipFill>
        <p:spPr>
          <a:xfrm>
            <a:off x="3505200" y="2082800"/>
            <a:ext cx="5029200" cy="4470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10400" y="5094982"/>
            <a:ext cx="213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Vertebral foramen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72200" cy="1143000"/>
          </a:xfrm>
        </p:spPr>
        <p:txBody>
          <a:bodyPr/>
          <a:lstStyle/>
          <a:p>
            <a:r>
              <a:rPr lang="en-US" b="1" dirty="0" smtClean="0"/>
              <a:t>Vertebral Column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60960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Aka </a:t>
            </a:r>
            <a:r>
              <a:rPr lang="en-US" dirty="0" smtClean="0">
                <a:sym typeface="Wingdings" pitchFamily="2" charset="2"/>
              </a:rPr>
              <a:t> Spine or backbone</a:t>
            </a:r>
          </a:p>
          <a:p>
            <a:r>
              <a:rPr lang="en-US" dirty="0" smtClean="0">
                <a:sym typeface="Wingdings" pitchFamily="2" charset="2"/>
              </a:rPr>
              <a:t>Formed from 26 irregular bones</a:t>
            </a:r>
          </a:p>
          <a:p>
            <a:r>
              <a:rPr lang="en-US" dirty="0" smtClean="0">
                <a:sym typeface="Wingdings" pitchFamily="2" charset="2"/>
              </a:rPr>
              <a:t>Connected in a way that the flexible curved structure is formed</a:t>
            </a:r>
          </a:p>
          <a:p>
            <a:r>
              <a:rPr lang="en-US" dirty="0" smtClean="0">
                <a:sym typeface="Wingdings" pitchFamily="2" charset="2"/>
              </a:rPr>
              <a:t>Along with sternum and ribs, forms the trunk of the body</a:t>
            </a: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endParaRPr lang="en-US" dirty="0"/>
          </a:p>
        </p:txBody>
      </p:sp>
      <p:pic>
        <p:nvPicPr>
          <p:cNvPr id="4" name="Picture 3" descr="07-13VertColumn_L.jpg"/>
          <p:cNvPicPr>
            <a:picLocks noChangeAspect="1"/>
          </p:cNvPicPr>
          <p:nvPr/>
        </p:nvPicPr>
        <p:blipFill rotWithShape="1">
          <a:blip r:embed="rId3" cstate="print"/>
          <a:srcRect l="5202"/>
          <a:stretch/>
        </p:blipFill>
        <p:spPr>
          <a:xfrm>
            <a:off x="6037006" y="228600"/>
            <a:ext cx="2878394" cy="6422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Spinous</a:t>
            </a:r>
            <a:r>
              <a:rPr lang="en-US" b="1" dirty="0" smtClean="0"/>
              <a:t> Process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27432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Median posterior projection</a:t>
            </a:r>
          </a:p>
          <a:p>
            <a:r>
              <a:rPr lang="en-US" sz="2800" dirty="0" smtClean="0"/>
              <a:t>Seen at the junction of the two </a:t>
            </a:r>
            <a:r>
              <a:rPr lang="en-US" sz="2800" dirty="0" err="1" smtClean="0"/>
              <a:t>laminae</a:t>
            </a:r>
            <a:endParaRPr lang="en-US" sz="2800" dirty="0" smtClean="0"/>
          </a:p>
          <a:p>
            <a:r>
              <a:rPr lang="en-US" sz="2800" dirty="0" smtClean="0"/>
              <a:t>Points of muscle attachment</a:t>
            </a:r>
            <a:endParaRPr lang="en-US" sz="2800" dirty="0"/>
          </a:p>
        </p:txBody>
      </p:sp>
      <p:pic>
        <p:nvPicPr>
          <p:cNvPr id="4" name="Picture 3" descr="07-15Vertebra_LE.jpg"/>
          <p:cNvPicPr>
            <a:picLocks noChangeAspect="1"/>
          </p:cNvPicPr>
          <p:nvPr/>
        </p:nvPicPr>
        <p:blipFill>
          <a:blip r:embed="rId3" cstate="print"/>
          <a:srcRect l="23082" t="8333" r="10087" b="15476"/>
          <a:stretch>
            <a:fillRect/>
          </a:stretch>
        </p:blipFill>
        <p:spPr>
          <a:xfrm>
            <a:off x="3505200" y="2082800"/>
            <a:ext cx="5029200" cy="447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00800" y="12954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/>
              <a:t>Spinous</a:t>
            </a:r>
            <a:r>
              <a:rPr lang="en-US" sz="3600" b="1" dirty="0" smtClean="0"/>
              <a:t> Process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Transverse Process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Extends laterally from each side of the arch</a:t>
            </a:r>
          </a:p>
          <a:p>
            <a:r>
              <a:rPr lang="en-US" sz="2800" dirty="0" smtClean="0"/>
              <a:t>Points of muscle attachments</a:t>
            </a:r>
            <a:endParaRPr lang="en-US" sz="2800" dirty="0"/>
          </a:p>
        </p:txBody>
      </p:sp>
      <p:pic>
        <p:nvPicPr>
          <p:cNvPr id="4" name="Picture 3" descr="07-15Vertebra_LE.jpg"/>
          <p:cNvPicPr>
            <a:picLocks noChangeAspect="1"/>
          </p:cNvPicPr>
          <p:nvPr/>
        </p:nvPicPr>
        <p:blipFill>
          <a:blip r:embed="rId3" cstate="print"/>
          <a:srcRect l="23082" t="8333" r="10087" b="15476"/>
          <a:stretch>
            <a:fillRect/>
          </a:stretch>
        </p:blipFill>
        <p:spPr>
          <a:xfrm>
            <a:off x="3505200" y="2082800"/>
            <a:ext cx="5029200" cy="447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228600" y="29718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Transverse Process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Axis Only</a:t>
            </a:r>
            <a:endParaRPr lang="en-US" b="1" dirty="0"/>
          </a:p>
        </p:txBody>
      </p:sp>
      <p:pic>
        <p:nvPicPr>
          <p:cNvPr id="1026" name="Picture 2" descr="G:\Anatomy &amp; Physiology\Chapter 7 - The Skeleton\Chapter 7 - Skeleton\Images - Chapter 7\07-16cCervicalVert_UN.jpg"/>
          <p:cNvPicPr>
            <a:picLocks noChangeAspect="1" noChangeArrowheads="1"/>
          </p:cNvPicPr>
          <p:nvPr/>
        </p:nvPicPr>
        <p:blipFill>
          <a:blip r:embed="rId2" cstate="print"/>
          <a:srcRect l="19123" t="20921" b="13853"/>
          <a:stretch>
            <a:fillRect/>
          </a:stretch>
        </p:blipFill>
        <p:spPr bwMode="auto">
          <a:xfrm>
            <a:off x="304800" y="2209800"/>
            <a:ext cx="6122987" cy="403860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flipH="1">
            <a:off x="2667000" y="1828800"/>
            <a:ext cx="1295400" cy="990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962400" y="1371600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Dens</a:t>
            </a:r>
          </a:p>
          <a:p>
            <a:r>
              <a:rPr lang="en-US" sz="3200" dirty="0" smtClean="0">
                <a:latin typeface="+mj-lt"/>
              </a:rPr>
              <a:t>(</a:t>
            </a:r>
            <a:r>
              <a:rPr lang="en-US" sz="3200" dirty="0" err="1" smtClean="0">
                <a:latin typeface="+mj-lt"/>
              </a:rPr>
              <a:t>odontoid</a:t>
            </a:r>
            <a:r>
              <a:rPr lang="en-US" sz="3200" dirty="0" smtClean="0">
                <a:latin typeface="+mj-lt"/>
              </a:rPr>
              <a:t> process)</a:t>
            </a:r>
            <a:endParaRPr lang="en-US" sz="32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3657600"/>
            <a:ext cx="2743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Dens acts as a pivot for the atlas.  Allows you to rotate your head from side to side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Rib Articulations</a:t>
            </a:r>
            <a:endParaRPr lang="en-US" dirty="0"/>
          </a:p>
        </p:txBody>
      </p:sp>
      <p:pic>
        <p:nvPicPr>
          <p:cNvPr id="6" name="Picture 5" descr="07-15Vertebra_UN.jpg"/>
          <p:cNvPicPr>
            <a:picLocks noChangeAspect="1"/>
          </p:cNvPicPr>
          <p:nvPr/>
        </p:nvPicPr>
        <p:blipFill>
          <a:blip r:embed="rId3" cstate="print"/>
          <a:srcRect l="22153" t="8333" r="15656" b="14286"/>
          <a:stretch>
            <a:fillRect/>
          </a:stretch>
        </p:blipFill>
        <p:spPr>
          <a:xfrm>
            <a:off x="2286000" y="1371600"/>
            <a:ext cx="5105400" cy="4953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3424535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Transverse costal facet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934200" y="3886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Demifacet</a:t>
            </a:r>
            <a:endParaRPr lang="en-US" sz="2400" b="1" dirty="0"/>
          </a:p>
        </p:txBody>
      </p:sp>
      <p:cxnSp>
        <p:nvCxnSpPr>
          <p:cNvPr id="10" name="Straight Arrow Connector 9"/>
          <p:cNvCxnSpPr>
            <a:stCxn id="7" idx="0"/>
          </p:cNvCxnSpPr>
          <p:nvPr/>
        </p:nvCxnSpPr>
        <p:spPr>
          <a:xfrm flipV="1">
            <a:off x="1485900" y="2895601"/>
            <a:ext cx="1181100" cy="5289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1"/>
          </p:cNvCxnSpPr>
          <p:nvPr/>
        </p:nvCxnSpPr>
        <p:spPr>
          <a:xfrm flipH="1">
            <a:off x="5981700" y="4117033"/>
            <a:ext cx="952500" cy="4549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Superior Articular Process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Seen on superior side of vertebra</a:t>
            </a:r>
          </a:p>
          <a:p>
            <a:r>
              <a:rPr lang="en-US" sz="2800" dirty="0" smtClean="0"/>
              <a:t>Articulate with the inferior </a:t>
            </a:r>
            <a:r>
              <a:rPr lang="en-US" sz="2800" dirty="0" err="1" smtClean="0"/>
              <a:t>articular</a:t>
            </a:r>
            <a:r>
              <a:rPr lang="en-US" sz="2800" dirty="0" smtClean="0"/>
              <a:t> process of the vertebra above it</a:t>
            </a:r>
            <a:endParaRPr lang="en-US" sz="2800" dirty="0"/>
          </a:p>
        </p:txBody>
      </p:sp>
      <p:pic>
        <p:nvPicPr>
          <p:cNvPr id="6" name="Picture 5" descr="07-17bArticVert_UN.jpg"/>
          <p:cNvPicPr>
            <a:picLocks noChangeAspect="1"/>
          </p:cNvPicPr>
          <p:nvPr/>
        </p:nvPicPr>
        <p:blipFill>
          <a:blip r:embed="rId3" cstate="print"/>
          <a:srcRect l="12477" t="6120" r="26548" b="13235"/>
          <a:stretch>
            <a:fillRect/>
          </a:stretch>
        </p:blipFill>
        <p:spPr>
          <a:xfrm>
            <a:off x="457200" y="2819400"/>
            <a:ext cx="2913530" cy="3810000"/>
          </a:xfrm>
          <a:prstGeom prst="rect">
            <a:avLst/>
          </a:prstGeom>
        </p:spPr>
      </p:pic>
      <p:pic>
        <p:nvPicPr>
          <p:cNvPr id="7" name="Picture 6" descr="07-17cArticVert_UN.jpg"/>
          <p:cNvPicPr>
            <a:picLocks noChangeAspect="1"/>
          </p:cNvPicPr>
          <p:nvPr/>
        </p:nvPicPr>
        <p:blipFill>
          <a:blip r:embed="rId4" cstate="print"/>
          <a:srcRect l="11238" r="22984" b="25144"/>
          <a:stretch>
            <a:fillRect/>
          </a:stretch>
        </p:blipFill>
        <p:spPr>
          <a:xfrm>
            <a:off x="5462860" y="2816352"/>
            <a:ext cx="3376340" cy="38130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05200" y="27432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Superior Articular Process</a:t>
            </a:r>
            <a:endParaRPr lang="en-US" b="1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2590800" y="3048000"/>
            <a:ext cx="1524000" cy="76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181600" y="3124200"/>
            <a:ext cx="1371600" cy="152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Inferior Articular Process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Seen on the inferior side of the vertebra</a:t>
            </a:r>
          </a:p>
          <a:p>
            <a:r>
              <a:rPr lang="en-US" sz="2800" dirty="0" smtClean="0"/>
              <a:t>Articulate with the superior </a:t>
            </a:r>
            <a:r>
              <a:rPr lang="en-US" sz="2800" dirty="0" err="1" smtClean="0"/>
              <a:t>articular</a:t>
            </a:r>
            <a:r>
              <a:rPr lang="en-US" sz="2800" dirty="0" smtClean="0"/>
              <a:t> process of the vertebra below it </a:t>
            </a:r>
            <a:endParaRPr lang="en-US" sz="2800" dirty="0"/>
          </a:p>
        </p:txBody>
      </p:sp>
      <p:pic>
        <p:nvPicPr>
          <p:cNvPr id="5" name="Picture 4" descr="07-17bArticVert_UN.jpg"/>
          <p:cNvPicPr>
            <a:picLocks noChangeAspect="1"/>
          </p:cNvPicPr>
          <p:nvPr/>
        </p:nvPicPr>
        <p:blipFill>
          <a:blip r:embed="rId3" cstate="print"/>
          <a:srcRect l="12477" t="6120" r="26548" b="13235"/>
          <a:stretch>
            <a:fillRect/>
          </a:stretch>
        </p:blipFill>
        <p:spPr>
          <a:xfrm>
            <a:off x="457200" y="2819400"/>
            <a:ext cx="2913530" cy="3810000"/>
          </a:xfrm>
          <a:prstGeom prst="rect">
            <a:avLst/>
          </a:prstGeom>
        </p:spPr>
      </p:pic>
      <p:pic>
        <p:nvPicPr>
          <p:cNvPr id="6" name="Picture 5" descr="07-17cArticVert_UN.jpg"/>
          <p:cNvPicPr>
            <a:picLocks noChangeAspect="1"/>
          </p:cNvPicPr>
          <p:nvPr/>
        </p:nvPicPr>
        <p:blipFill>
          <a:blip r:embed="rId4" cstate="print"/>
          <a:srcRect l="11238" r="22984" b="25144"/>
          <a:stretch>
            <a:fillRect/>
          </a:stretch>
        </p:blipFill>
        <p:spPr>
          <a:xfrm>
            <a:off x="5462860" y="2816352"/>
            <a:ext cx="3376340" cy="38130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05200" y="4001869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Inferior Articular Process</a:t>
            </a:r>
            <a:endParaRPr lang="en-US" b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257800" y="4419600"/>
            <a:ext cx="21336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2362200" y="4419600"/>
            <a:ext cx="1752600" cy="76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Intervertebral Disc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06963"/>
          </a:xfrm>
        </p:spPr>
        <p:txBody>
          <a:bodyPr>
            <a:normAutofit/>
          </a:bodyPr>
          <a:lstStyle/>
          <a:p>
            <a:r>
              <a:rPr lang="en-US" dirty="0" smtClean="0"/>
              <a:t>Cushion-like pad that acts as a </a:t>
            </a:r>
            <a:r>
              <a:rPr lang="en-US" b="1" dirty="0" smtClean="0"/>
              <a:t>shock absorber </a:t>
            </a:r>
            <a:r>
              <a:rPr lang="en-US" dirty="0" smtClean="0"/>
              <a:t>during activity</a:t>
            </a:r>
          </a:p>
          <a:p>
            <a:r>
              <a:rPr lang="en-US" dirty="0" smtClean="0"/>
              <a:t>Allows the spine to flex, extend, and bend </a:t>
            </a:r>
            <a:r>
              <a:rPr lang="en-US" b="1" dirty="0" smtClean="0"/>
              <a:t>laterally</a:t>
            </a:r>
          </a:p>
          <a:p>
            <a:r>
              <a:rPr lang="en-US" dirty="0" smtClean="0"/>
              <a:t>Thickest in the </a:t>
            </a:r>
            <a:r>
              <a:rPr lang="en-US" b="1" dirty="0" smtClean="0"/>
              <a:t>cervical</a:t>
            </a:r>
            <a:r>
              <a:rPr lang="en-US" dirty="0" smtClean="0"/>
              <a:t> and </a:t>
            </a:r>
            <a:r>
              <a:rPr lang="en-US" b="1" dirty="0" smtClean="0"/>
              <a:t>lumbar</a:t>
            </a:r>
            <a:r>
              <a:rPr lang="en-US" dirty="0" smtClean="0"/>
              <a:t> regions to allow for greater movement</a:t>
            </a:r>
          </a:p>
          <a:p>
            <a:r>
              <a:rPr lang="en-US" dirty="0" smtClean="0"/>
              <a:t>Flatten during the day so we are taller in the morning than in the evening</a:t>
            </a:r>
          </a:p>
          <a:p>
            <a:r>
              <a:rPr lang="en-US" dirty="0" smtClean="0"/>
              <a:t>No disc between </a:t>
            </a:r>
            <a:r>
              <a:rPr lang="en-US" b="1" dirty="0" smtClean="0"/>
              <a:t>first two cervical </a:t>
            </a:r>
            <a:r>
              <a:rPr lang="en-US" dirty="0" smtClean="0"/>
              <a:t>vertebrae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Transverse Costal Facet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Facets on thoracic transverse process </a:t>
            </a:r>
          </a:p>
          <a:p>
            <a:r>
              <a:rPr lang="en-US" dirty="0" smtClean="0"/>
              <a:t>Articulate with the tubercle of the rib</a:t>
            </a:r>
            <a:endParaRPr lang="en-US" dirty="0"/>
          </a:p>
        </p:txBody>
      </p:sp>
      <p:pic>
        <p:nvPicPr>
          <p:cNvPr id="4" name="Picture 3" descr="07-20bRibs_UN.jpg"/>
          <p:cNvPicPr>
            <a:picLocks noChangeAspect="1"/>
          </p:cNvPicPr>
          <p:nvPr/>
        </p:nvPicPr>
        <p:blipFill>
          <a:blip r:embed="rId3" cstate="print"/>
          <a:srcRect l="23423" b="10169"/>
          <a:stretch>
            <a:fillRect/>
          </a:stretch>
        </p:blipFill>
        <p:spPr>
          <a:xfrm>
            <a:off x="2286001" y="2736027"/>
            <a:ext cx="4572000" cy="3817173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6553200" y="3810000"/>
            <a:ext cx="1524000" cy="76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209800" y="2971800"/>
            <a:ext cx="1066800" cy="914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6172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Functions of the Vertebral Column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5715000" cy="4830763"/>
          </a:xfrm>
        </p:spPr>
        <p:txBody>
          <a:bodyPr/>
          <a:lstStyle/>
          <a:p>
            <a:pPr>
              <a:buNone/>
            </a:pPr>
            <a:r>
              <a:rPr lang="en-US" sz="3600" dirty="0" smtClean="0"/>
              <a:t>1) Surrounds and protects the spinal cord</a:t>
            </a:r>
          </a:p>
          <a:p>
            <a:pPr>
              <a:buNone/>
            </a:pPr>
            <a:r>
              <a:rPr lang="en-US" sz="3600" dirty="0" smtClean="0">
                <a:sym typeface="Wingdings" pitchFamily="2" charset="2"/>
              </a:rPr>
              <a:t>2) Provides attachment points for the ribs and back and neck muscles</a:t>
            </a:r>
          </a:p>
          <a:p>
            <a:pPr>
              <a:buNone/>
            </a:pPr>
            <a:r>
              <a:rPr lang="en-US" sz="3600" dirty="0" smtClean="0">
                <a:sym typeface="Wingdings" pitchFamily="2" charset="2"/>
              </a:rPr>
              <a:t>3)Transmits weight of the trunk to the lower limbs</a:t>
            </a:r>
          </a:p>
          <a:p>
            <a:endParaRPr lang="en-US" sz="3600" dirty="0" smtClean="0">
              <a:sym typeface="Wingdings" pitchFamily="2" charset="2"/>
            </a:endParaRP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endParaRPr lang="en-US" dirty="0"/>
          </a:p>
        </p:txBody>
      </p:sp>
      <p:pic>
        <p:nvPicPr>
          <p:cNvPr id="4" name="Picture 3" descr="07-13VertColumn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228600"/>
            <a:ext cx="2743200" cy="6422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67400" cy="1143000"/>
          </a:xfrm>
        </p:spPr>
        <p:txBody>
          <a:bodyPr/>
          <a:lstStyle/>
          <a:p>
            <a:r>
              <a:rPr lang="en-US" b="1" dirty="0" smtClean="0"/>
              <a:t>Divisions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5181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Cervical - 7</a:t>
            </a:r>
          </a:p>
          <a:p>
            <a:pPr lvl="1"/>
            <a:r>
              <a:rPr lang="en-US" dirty="0" smtClean="0"/>
              <a:t>Neck</a:t>
            </a:r>
          </a:p>
          <a:p>
            <a:r>
              <a:rPr lang="en-US" dirty="0" smtClean="0"/>
              <a:t>Thoracic - 12</a:t>
            </a:r>
          </a:p>
          <a:p>
            <a:pPr lvl="1"/>
            <a:r>
              <a:rPr lang="en-US" dirty="0" smtClean="0"/>
              <a:t>Ribs</a:t>
            </a:r>
          </a:p>
          <a:p>
            <a:r>
              <a:rPr lang="en-US" dirty="0" smtClean="0"/>
              <a:t>Lumbar - 5</a:t>
            </a:r>
          </a:p>
          <a:p>
            <a:pPr lvl="1"/>
            <a:r>
              <a:rPr lang="en-US" dirty="0" smtClean="0"/>
              <a:t>Lower back</a:t>
            </a:r>
          </a:p>
          <a:p>
            <a:r>
              <a:rPr lang="en-US" dirty="0" smtClean="0"/>
              <a:t>Sacrum - 5</a:t>
            </a:r>
          </a:p>
          <a:p>
            <a:pPr lvl="1"/>
            <a:r>
              <a:rPr lang="en-US" dirty="0" smtClean="0"/>
              <a:t>Articulates with pelvic bones</a:t>
            </a:r>
          </a:p>
          <a:p>
            <a:r>
              <a:rPr lang="en-US" dirty="0" smtClean="0"/>
              <a:t>Coccyx – 4 (3-5)</a:t>
            </a:r>
          </a:p>
          <a:p>
            <a:pPr lvl="1"/>
            <a:r>
              <a:rPr lang="en-US" dirty="0" smtClean="0"/>
              <a:t>Tailbone</a:t>
            </a:r>
            <a:endParaRPr lang="en-US" dirty="0"/>
          </a:p>
        </p:txBody>
      </p:sp>
      <p:pic>
        <p:nvPicPr>
          <p:cNvPr id="4" name="Picture 3" descr="07-13VertColumn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79067" y="228600"/>
            <a:ext cx="3036333" cy="6422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7-13VertColumn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79067" y="228600"/>
            <a:ext cx="3036333" cy="64226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67400" cy="1143000"/>
          </a:xfrm>
        </p:spPr>
        <p:txBody>
          <a:bodyPr/>
          <a:lstStyle/>
          <a:p>
            <a:r>
              <a:rPr lang="en-US" b="1" dirty="0" smtClean="0"/>
              <a:t>Curvatures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43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When viewed from the side, you see 4 slight bends or curvatures that give it an “S” shape.</a:t>
            </a:r>
          </a:p>
          <a:p>
            <a:r>
              <a:rPr lang="en-US" dirty="0" smtClean="0"/>
              <a:t>Increases the resilience and flexibility of the spine</a:t>
            </a:r>
          </a:p>
          <a:p>
            <a:r>
              <a:rPr lang="en-US" dirty="0" smtClean="0"/>
              <a:t>Helps to absorb shock during walking</a:t>
            </a:r>
          </a:p>
          <a:p>
            <a:r>
              <a:rPr lang="en-US" dirty="0" smtClean="0"/>
              <a:t>Protects the vertebrae from fracture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7-13VertColumn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79067" y="228600"/>
            <a:ext cx="3036333" cy="642267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Cervical and Lumbar</a:t>
            </a:r>
          </a:p>
          <a:p>
            <a:pPr lvl="1"/>
            <a:r>
              <a:rPr lang="en-US" sz="4400" dirty="0" smtClean="0"/>
              <a:t>Concave (curve in)</a:t>
            </a:r>
          </a:p>
          <a:p>
            <a:r>
              <a:rPr lang="en-US" sz="4400" dirty="0" smtClean="0"/>
              <a:t>Thoracic and Sacral</a:t>
            </a:r>
          </a:p>
          <a:p>
            <a:pPr lvl="1"/>
            <a:r>
              <a:rPr lang="en-US" sz="4400" dirty="0" smtClean="0"/>
              <a:t>Convex (curve out)</a:t>
            </a:r>
          </a:p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67400" cy="1143000"/>
          </a:xfrm>
        </p:spPr>
        <p:txBody>
          <a:bodyPr/>
          <a:lstStyle/>
          <a:p>
            <a:r>
              <a:rPr lang="en-US" b="1" dirty="0" smtClean="0"/>
              <a:t>Curvatures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29200" cy="1143000"/>
          </a:xfrm>
        </p:spPr>
        <p:txBody>
          <a:bodyPr/>
          <a:lstStyle/>
          <a:p>
            <a:r>
              <a:rPr lang="en-US" b="1" dirty="0" err="1" smtClean="0"/>
              <a:t>Kyphosis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Hunchback</a:t>
            </a:r>
          </a:p>
          <a:p>
            <a:r>
              <a:rPr lang="en-US" dirty="0" smtClean="0"/>
              <a:t>Dorsally exaggerated thoracic curvature</a:t>
            </a:r>
          </a:p>
          <a:p>
            <a:r>
              <a:rPr lang="en-US" dirty="0" smtClean="0"/>
              <a:t>Common in elderly because of osteoporosis</a:t>
            </a:r>
          </a:p>
          <a:p>
            <a:r>
              <a:rPr lang="en-US" dirty="0" smtClean="0"/>
              <a:t>May also result from tuberculosis of the spine, rickets, or </a:t>
            </a:r>
            <a:r>
              <a:rPr lang="en-US" dirty="0" err="1" smtClean="0"/>
              <a:t>osteomalacia</a:t>
            </a:r>
            <a:endParaRPr lang="en-US" dirty="0" smtClean="0"/>
          </a:p>
        </p:txBody>
      </p:sp>
      <p:pic>
        <p:nvPicPr>
          <p:cNvPr id="8194" name="Picture 2" descr="http://www.nlm.nih.gov/medlineplus/ency/images/ency/fullsize/94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52399"/>
            <a:ext cx="3810000" cy="3048001"/>
          </a:xfrm>
          <a:prstGeom prst="rect">
            <a:avLst/>
          </a:prstGeom>
          <a:noFill/>
        </p:spPr>
      </p:pic>
      <p:pic>
        <p:nvPicPr>
          <p:cNvPr id="8196" name="Picture 4" descr="http://www.sciencephoto.com/image/253183/large/M1310147-Woman_affected_by_kyphosis_caused_by_myeloma-SP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285068"/>
            <a:ext cx="2286000" cy="3365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4638"/>
            <a:ext cx="5334000" cy="1143000"/>
          </a:xfrm>
        </p:spPr>
        <p:txBody>
          <a:bodyPr/>
          <a:lstStyle/>
          <a:p>
            <a:r>
              <a:rPr lang="en-US" b="1" dirty="0" err="1" smtClean="0"/>
              <a:t>Lordosis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600200"/>
            <a:ext cx="60960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Swayback</a:t>
            </a:r>
          </a:p>
          <a:p>
            <a:r>
              <a:rPr lang="en-US" dirty="0" smtClean="0"/>
              <a:t>Accentuated lumbar curvature</a:t>
            </a:r>
          </a:p>
          <a:p>
            <a:r>
              <a:rPr lang="en-US" dirty="0" smtClean="0"/>
              <a:t>Common in those with an increase in abdominal weight</a:t>
            </a:r>
          </a:p>
          <a:p>
            <a:pPr lvl="1"/>
            <a:r>
              <a:rPr lang="en-US" dirty="0" smtClean="0"/>
              <a:t>Men with potbellies</a:t>
            </a:r>
          </a:p>
          <a:p>
            <a:pPr lvl="1"/>
            <a:r>
              <a:rPr lang="en-US" dirty="0" smtClean="0"/>
              <a:t>Pregnant women</a:t>
            </a:r>
          </a:p>
          <a:p>
            <a:r>
              <a:rPr lang="en-US" dirty="0" smtClean="0"/>
              <a:t>An attempt to preserve the center of gravity they throw their shoulders back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098" name="Picture 2" descr="http://t2.gstatic.com/images?q=tbn:ANd9GcTB6o4YSPQRxJgzxfIZGu2pchsXXrS5L9fm9sHy_lQUUYfLB6XWUFdz6wT_z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4943475"/>
            <a:ext cx="2486025" cy="1838325"/>
          </a:xfrm>
          <a:prstGeom prst="rect">
            <a:avLst/>
          </a:prstGeom>
          <a:noFill/>
        </p:spPr>
      </p:pic>
      <p:pic>
        <p:nvPicPr>
          <p:cNvPr id="4100" name="Picture 4" descr="http://upload.wikimedia.org/wikipedia/commons/thumb/8/83/Ou_bien_le_dos_rond_la_cyphose_cest-a-dire_a_convwxite_posterieure.jpg/220px-Ou_bien_le_dos_rond_la_cyphose_cest-a-dire_a_convwxite_posterieu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95249"/>
            <a:ext cx="2095500" cy="4705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5943600" cy="1143000"/>
          </a:xfrm>
        </p:spPr>
        <p:txBody>
          <a:bodyPr/>
          <a:lstStyle/>
          <a:p>
            <a:r>
              <a:rPr lang="en-US" b="1" dirty="0" smtClean="0"/>
              <a:t>Scoliosis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89237"/>
            <a:ext cx="4724400" cy="3687763"/>
          </a:xfrm>
        </p:spPr>
        <p:txBody>
          <a:bodyPr/>
          <a:lstStyle/>
          <a:p>
            <a:r>
              <a:rPr lang="en-US" dirty="0" smtClean="0"/>
              <a:t>“twisted disease”</a:t>
            </a:r>
          </a:p>
          <a:p>
            <a:r>
              <a:rPr lang="en-US" dirty="0" smtClean="0"/>
              <a:t>Abnormal lateral curvature most often seen in thoracic region</a:t>
            </a:r>
          </a:p>
          <a:p>
            <a:r>
              <a:rPr lang="en-US" dirty="0" smtClean="0"/>
              <a:t>Most common in girls during late childhood</a:t>
            </a:r>
            <a:endParaRPr lang="en-US" dirty="0"/>
          </a:p>
        </p:txBody>
      </p:sp>
      <p:pic>
        <p:nvPicPr>
          <p:cNvPr id="2050" name="Picture 2" descr="http://spencare.com/wp-content/uploads/2011/04/scolios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124075"/>
            <a:ext cx="3762375" cy="3743325"/>
          </a:xfrm>
          <a:prstGeom prst="rect">
            <a:avLst/>
          </a:prstGeom>
          <a:noFill/>
        </p:spPr>
      </p:pic>
      <p:pic>
        <p:nvPicPr>
          <p:cNvPr id="2052" name="Picture 4" descr="http://www.ucc-ny.com/images/scolios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04800"/>
            <a:ext cx="2105025" cy="2095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639</Words>
  <Application>Microsoft Office PowerPoint</Application>
  <PresentationFormat>On-screen Show (4:3)</PresentationFormat>
  <Paragraphs>162</Paragraphs>
  <Slides>27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Axial Skeleton Vertebral Column  composed of 26 bones of the 80 total that make up the Axial Skeleton </vt:lpstr>
      <vt:lpstr>Vertebral Column</vt:lpstr>
      <vt:lpstr>Functions of the Vertebral Column</vt:lpstr>
      <vt:lpstr>Divisions </vt:lpstr>
      <vt:lpstr>Curvatures</vt:lpstr>
      <vt:lpstr>Curvatures</vt:lpstr>
      <vt:lpstr>Kyphosis</vt:lpstr>
      <vt:lpstr>Lordosis</vt:lpstr>
      <vt:lpstr>Scoliosis</vt:lpstr>
      <vt:lpstr>Types of Vertebrae</vt:lpstr>
      <vt:lpstr>Atlas</vt:lpstr>
      <vt:lpstr>Axis</vt:lpstr>
      <vt:lpstr>Sacrum</vt:lpstr>
      <vt:lpstr>Coccyx</vt:lpstr>
      <vt:lpstr>Body (Centrum)</vt:lpstr>
      <vt:lpstr>Pedicle</vt:lpstr>
      <vt:lpstr>Lamina</vt:lpstr>
      <vt:lpstr>Vertebral Arch</vt:lpstr>
      <vt:lpstr>Vertebral Foramen</vt:lpstr>
      <vt:lpstr>Spinous Process</vt:lpstr>
      <vt:lpstr>Transverse Process</vt:lpstr>
      <vt:lpstr>Axis Only</vt:lpstr>
      <vt:lpstr>Rib Articulations</vt:lpstr>
      <vt:lpstr>Superior Articular Process</vt:lpstr>
      <vt:lpstr>Inferior Articular Process</vt:lpstr>
      <vt:lpstr>Intervertebral Disc</vt:lpstr>
      <vt:lpstr>Transverse Costal Facet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Axial Skeleton Vertebral Column  composed of 26 bones of the 80 total that make up the Axial Skeleton </dc:title>
  <dc:creator>Owner</dc:creator>
  <cp:lastModifiedBy>Owner</cp:lastModifiedBy>
  <cp:revision>1</cp:revision>
  <dcterms:created xsi:type="dcterms:W3CDTF">2015-11-16T12:22:06Z</dcterms:created>
  <dcterms:modified xsi:type="dcterms:W3CDTF">2015-11-16T12:24:08Z</dcterms:modified>
</cp:coreProperties>
</file>